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4"/>
  </p:sldMasterIdLst>
  <p:notesMasterIdLst>
    <p:notesMasterId r:id="rId23"/>
  </p:notesMasterIdLst>
  <p:handoutMasterIdLst>
    <p:handoutMasterId r:id="rId24"/>
  </p:handoutMasterIdLst>
  <p:sldIdLst>
    <p:sldId id="296" r:id="rId5"/>
    <p:sldId id="295" r:id="rId6"/>
    <p:sldId id="312" r:id="rId7"/>
    <p:sldId id="315" r:id="rId8"/>
    <p:sldId id="316" r:id="rId9"/>
    <p:sldId id="333" r:id="rId10"/>
    <p:sldId id="299" r:id="rId11"/>
    <p:sldId id="314" r:id="rId12"/>
    <p:sldId id="298" r:id="rId13"/>
    <p:sldId id="320" r:id="rId14"/>
    <p:sldId id="326" r:id="rId15"/>
    <p:sldId id="327" r:id="rId16"/>
    <p:sldId id="328" r:id="rId17"/>
    <p:sldId id="331" r:id="rId18"/>
    <p:sldId id="330" r:id="rId19"/>
    <p:sldId id="302" r:id="rId20"/>
    <p:sldId id="317" r:id="rId21"/>
    <p:sldId id="31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C2FC"/>
    <a:srgbClr val="73FDD6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–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–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03447BB-5D67-496B-8E87-E561075AD55C}" styleName="Dark Style 1 –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06799F8-075E-4A3A-A7F6-7FBC6576F1A4}" styleName="Themed Style 2 –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42" autoAdjust="0"/>
    <p:restoredTop sz="94680" autoAdjust="0"/>
  </p:normalViewPr>
  <p:slideViewPr>
    <p:cSldViewPr snapToGrid="0">
      <p:cViewPr varScale="1">
        <p:scale>
          <a:sx n="145" d="100"/>
          <a:sy n="145" d="100"/>
        </p:scale>
        <p:origin x="376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57BDD2-FD8F-DB97-3B52-B87D6F3C206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B646F6-9457-BD67-7C83-65FAA5E751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9A72A-4651-45C7-9E42-35BFFD46D92F}" type="datetimeFigureOut">
              <a:rPr lang="en-US" smtClean="0"/>
              <a:t>10/7/24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0DE2B-367D-0F52-FAA8-3ACF1E4EAA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8C8EAA-C094-412A-F8A7-2165B600C3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D88172-A614-444B-9E98-71B10C8CD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580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49352-39CB-486C-AEA5-5D17795DD0C7}" type="datetimeFigureOut">
              <a:rPr lang="en-US" smtClean="0"/>
              <a:t>10/7/24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0E6F85-6220-421D-9203-84F526C4C6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255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am Ohm Kundurthy and I </a:t>
            </a:r>
            <a:r>
              <a:rPr lang="en-US" dirty="0" err="1"/>
              <a:t>ll</a:t>
            </a:r>
            <a:r>
              <a:rPr lang="en-US" dirty="0"/>
              <a:t> present Data Mining Case 1 for OK Cupid's Marketing use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19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C17DE-A5BF-1E04-B318-EB17897F6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EDE2AB-B0BF-78C5-70EE-E7A820896C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93F488-6DB9-7664-647F-6EB6E8D7AA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slide and read out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43136E-0B24-7A2C-E478-558023B68B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129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513B6-1E48-50F9-5592-FB3B225F7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165815-174E-9CBA-DA24-DCEBD9C01C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162663-D095-2277-EC7B-B814C27A5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slide and read out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07F2A-662E-8546-D79C-A3E6D76888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0E6F85-6220-421D-9203-84F526C4C6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8461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417FC-71C1-D708-79B9-317D7E3C0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90E0DE-DC47-D18A-41F2-B5CC918522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0C8178-8723-D6AD-9778-7CC9852D9C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and read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60058A-D508-597E-F421-971FF866BF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0E6F85-6220-421D-9203-84F526C4C6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06518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384597-378B-A409-EC47-E1A89DAC7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6A1001-ECE8-A0D4-5644-2FE295B370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96AFCD-DFF4-A3E4-7A24-B5C7C04EF8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slide and read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00B141-2016-DB86-F690-C7C74A48DD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0E6F85-6220-421D-9203-84F526C4C6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16535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6B32F-95D8-5FFE-0B59-EAA43645F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7A9D2F-7125-4059-8A72-4DFEF395E3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448B95-392F-7A5C-D8BE-7D7FBA13AB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slide and read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55B89A-171B-824A-9963-69B4C5F6FC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0E6F85-6220-421D-9203-84F526C4C6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5477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DDC93-0D9A-35DC-83DC-32E7DD815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2F1023-A004-4DC2-5A48-1DF4800F38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A63F45-2C73-05A7-DBF7-3E842CED95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slide and read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78F2D-585F-0FB0-69EE-2AE0B22154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0E6F85-6220-421D-9203-84F526C4C6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47553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read out potential strategies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3346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31816-AF2F-1242-F46B-D491A845E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7A44CE-7EA8-1458-D688-33AE228549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7EC9CE-4E9C-5EDC-E164-36D0F5B6DC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listening, happy to take any questions offline as this is a recording...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87164-08E0-C6EF-2F03-E48C6796A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1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 is simple - first we define the problem statement ; review data available ; talk about personas identified ; then we </a:t>
            </a:r>
            <a:r>
              <a:rPr lang="en-US" dirty="0" err="1"/>
              <a:t>ll</a:t>
            </a:r>
            <a:r>
              <a:rPr lang="en-US" dirty="0"/>
              <a:t> look at some data visualizations and finally talk through takeaways for marketing head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464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definition is a data mining </a:t>
            </a:r>
            <a:r>
              <a:rPr lang="en-US" dirty="0" err="1"/>
              <a:t>excercise</a:t>
            </a:r>
            <a:r>
              <a:rPr lang="en-US" dirty="0"/>
              <a:t> to review user profiles and create some insights that head of marketing can use to increase user base , and identify other revenue opportunities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45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few files were shared, most notable is </a:t>
            </a:r>
            <a:r>
              <a:rPr lang="en-US" dirty="0" err="1"/>
              <a:t>profiles.csv</a:t>
            </a:r>
            <a:r>
              <a:rPr lang="en-US" dirty="0"/>
              <a:t> that has most info on user profiles and then also </a:t>
            </a:r>
            <a:r>
              <a:rPr lang="en-US" dirty="0" err="1"/>
              <a:t>latlon</a:t>
            </a:r>
            <a:r>
              <a:rPr lang="en-US" dirty="0"/>
              <a:t> helped to plot locations on a map for user interactive maps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896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a lot of text attributes which I ignored for this analysis , also there are 18 character based attributes, lots of data gaps among them and some higher than normal number of unique values; needed modification of data (pets) for analysis and groupings and summarization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3257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3 num variables; income had many missing values but no imputation was used for the lack of a scientific basis to validate...also had no reason to assume data provided was wrong data as some  </a:t>
            </a:r>
            <a:r>
              <a:rPr lang="en-US" dirty="0" err="1"/>
              <a:t>cleanzing</a:t>
            </a:r>
            <a:r>
              <a:rPr lang="en-US" dirty="0"/>
              <a:t> was done to anonymize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7893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persona is  (spotlight) on a person in crowd in a relatable person for many others and helps modelling and discussion...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445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young professions age under 40 with income; free spirits no kids, no pets and single ;then there are students who are studying something and last is pet lovers who likes or owns a cat or a dog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017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use data to our advantage for strategizing future 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6F85-6220-421D-9203-84F526C4C60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996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958330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73780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51802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8121AD-8518-1695-111E-C8CFF8A3D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4" y="0"/>
            <a:ext cx="12192004" cy="6858000"/>
            <a:chOff x="-4" y="0"/>
            <a:chExt cx="12192004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2" y="0"/>
              <a:ext cx="6096001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H="1">
              <a:off x="3489960" y="822961"/>
              <a:ext cx="5212080" cy="5212080"/>
            </a:xfrm>
            <a:prstGeom prst="ellipse">
              <a:avLst/>
            </a:pr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" name="Freeform: Shape 19">
            <a:extLst>
              <a:ext uri="{FF2B5EF4-FFF2-40B4-BE49-F238E27FC236}">
                <a16:creationId xmlns:a16="http://schemas.microsoft.com/office/drawing/2014/main" id="{9829D3BA-2CE1-52FA-09B7-96BDEAF53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3124200" y="459028"/>
            <a:ext cx="5943600" cy="5939944"/>
          </a:xfrm>
          <a:prstGeom prst="ellipse">
            <a:avLst/>
          </a:prstGeom>
          <a:gradFill flip="none" rotWithShape="1">
            <a:gsLst>
              <a:gs pos="7000">
                <a:schemeClr val="accent5">
                  <a:alpha val="30000"/>
                </a:schemeClr>
              </a:gs>
              <a:gs pos="100000">
                <a:schemeClr val="accent3">
                  <a:alpha val="2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1731702"/>
            <a:ext cx="10241280" cy="3394596"/>
          </a:xfrm>
        </p:spPr>
        <p:txBody>
          <a:bodyPr anchor="ctr" anchorCtr="0"/>
          <a:lstStyle>
            <a:lvl1pPr algn="ctr"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53DD31-8C23-CEA0-7016-E263E3AE4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401228"/>
            <a:ext cx="12192000" cy="456772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tx2">
                  <a:lumMod val="50000"/>
                  <a:lumOff val="50000"/>
                  <a:alpha val="48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294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306F3896-19D4-4232-82CE-6C81979F6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1D0E40-FF26-4842-B967-3FA07E78DC55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BE4E0C1-B316-4C88-9FF8-5BA9F1C67DCE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B3B56-B1E0-482A-BCB7-F6DFF267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152400" y="161109"/>
            <a:ext cx="6400800" cy="6094466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66FDA2-772B-4D2A-AB6A-EE70A258E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2071713" y="2385989"/>
            <a:ext cx="1951041" cy="6094468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13291B3-B6EE-40A3-8DD7-FA478AD26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635413">
            <a:off x="1810016" y="1721821"/>
            <a:ext cx="3900087" cy="4178958"/>
          </a:xfrm>
          <a:custGeom>
            <a:avLst/>
            <a:gdLst>
              <a:gd name="connsiteX0" fmla="*/ 2431955 w 3900087"/>
              <a:gd name="connsiteY0" fmla="*/ 93939 h 4178958"/>
              <a:gd name="connsiteX1" fmla="*/ 3900087 w 3900087"/>
              <a:gd name="connsiteY1" fmla="*/ 2089479 h 4178958"/>
              <a:gd name="connsiteX2" fmla="*/ 1810608 w 3900087"/>
              <a:gd name="connsiteY2" fmla="*/ 4178958 h 4178958"/>
              <a:gd name="connsiteX3" fmla="*/ 77979 w 3900087"/>
              <a:gd name="connsiteY3" fmla="*/ 3257727 h 4178958"/>
              <a:gd name="connsiteX4" fmla="*/ 0 w 3900087"/>
              <a:gd name="connsiteY4" fmla="*/ 3129368 h 4178958"/>
              <a:gd name="connsiteX5" fmla="*/ 831517 w 3900087"/>
              <a:gd name="connsiteY5" fmla="*/ 244058 h 4178958"/>
              <a:gd name="connsiteX6" fmla="*/ 997289 w 3900087"/>
              <a:gd name="connsiteY6" fmla="*/ 164202 h 4178958"/>
              <a:gd name="connsiteX7" fmla="*/ 1810608 w 3900087"/>
              <a:gd name="connsiteY7" fmla="*/ 0 h 4178958"/>
              <a:gd name="connsiteX8" fmla="*/ 2431955 w 390008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087" h="4178958">
                <a:moveTo>
                  <a:pt x="2431955" y="93939"/>
                </a:moveTo>
                <a:cubicBezTo>
                  <a:pt x="3282516" y="358491"/>
                  <a:pt x="3900087" y="1151865"/>
                  <a:pt x="3900087" y="2089479"/>
                </a:cubicBezTo>
                <a:cubicBezTo>
                  <a:pt x="3900087" y="3243466"/>
                  <a:pt x="2964595" y="4178958"/>
                  <a:pt x="1810608" y="4178958"/>
                </a:cubicBezTo>
                <a:cubicBezTo>
                  <a:pt x="1089366" y="4178958"/>
                  <a:pt x="453474" y="3813531"/>
                  <a:pt x="77979" y="3257727"/>
                </a:cubicBezTo>
                <a:lnTo>
                  <a:pt x="0" y="3129368"/>
                </a:lnTo>
                <a:lnTo>
                  <a:pt x="831517" y="244058"/>
                </a:lnTo>
                <a:lnTo>
                  <a:pt x="997289" y="164202"/>
                </a:lnTo>
                <a:cubicBezTo>
                  <a:pt x="1247270" y="58468"/>
                  <a:pt x="1522111" y="0"/>
                  <a:pt x="1810608" y="0"/>
                </a:cubicBezTo>
                <a:cubicBezTo>
                  <a:pt x="2026981" y="0"/>
                  <a:pt x="2235672" y="32888"/>
                  <a:pt x="2431955" y="93939"/>
                </a:cubicBezTo>
                <a:close/>
              </a:path>
            </a:pathLst>
          </a:custGeom>
          <a:gradFill>
            <a:gsLst>
              <a:gs pos="34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D997F7F-035E-456B-A91D-44910446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75528" y="-614277"/>
            <a:ext cx="4400609" cy="5637268"/>
          </a:xfrm>
          <a:prstGeom prst="rect">
            <a:avLst/>
          </a:prstGeom>
          <a:gradFill>
            <a:gsLst>
              <a:gs pos="0">
                <a:schemeClr val="accent5">
                  <a:alpha val="29000"/>
                </a:schemeClr>
              </a:gs>
              <a:gs pos="100000">
                <a:schemeClr val="accent4">
                  <a:alpha val="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D625ADC-8F5C-4D24-FB31-E0A0566E6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6314338" y="572611"/>
            <a:ext cx="5676110" cy="5167469"/>
          </a:xfrm>
          <a:custGeom>
            <a:avLst/>
            <a:gdLst>
              <a:gd name="connsiteX0" fmla="*/ 2370046 w 5676110"/>
              <a:gd name="connsiteY0" fmla="*/ 0 h 5167469"/>
              <a:gd name="connsiteX1" fmla="*/ 2370046 w 5676110"/>
              <a:gd name="connsiteY1" fmla="*/ 5165927 h 5167469"/>
              <a:gd name="connsiteX2" fmla="*/ 5676110 w 5676110"/>
              <a:gd name="connsiteY2" fmla="*/ 5165927 h 5167469"/>
              <a:gd name="connsiteX3" fmla="*/ 5676110 w 5676110"/>
              <a:gd name="connsiteY3" fmla="*/ 0 h 5167469"/>
              <a:gd name="connsiteX4" fmla="*/ 0 w 5676110"/>
              <a:gd name="connsiteY4" fmla="*/ 2584289 h 5167469"/>
              <a:gd name="connsiteX5" fmla="*/ 2273104 w 5676110"/>
              <a:gd name="connsiteY5" fmla="*/ 5162459 h 5167469"/>
              <a:gd name="connsiteX6" fmla="*/ 2370044 w 5676110"/>
              <a:gd name="connsiteY6" fmla="*/ 5167469 h 5167469"/>
              <a:gd name="connsiteX7" fmla="*/ 2370043 w 5676110"/>
              <a:gd name="connsiteY7" fmla="*/ 1109 h 5167469"/>
              <a:gd name="connsiteX8" fmla="*/ 2273104 w 5676110"/>
              <a:gd name="connsiteY8" fmla="*/ 6119 h 5167469"/>
              <a:gd name="connsiteX9" fmla="*/ 0 w 5676110"/>
              <a:gd name="connsiteY9" fmla="*/ 2584289 h 5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76110" h="5167469">
                <a:moveTo>
                  <a:pt x="2370046" y="0"/>
                </a:moveTo>
                <a:lnTo>
                  <a:pt x="2370046" y="5165927"/>
                </a:lnTo>
                <a:lnTo>
                  <a:pt x="5676110" y="5165927"/>
                </a:lnTo>
                <a:lnTo>
                  <a:pt x="5676110" y="0"/>
                </a:lnTo>
                <a:close/>
                <a:moveTo>
                  <a:pt x="0" y="2584289"/>
                </a:moveTo>
                <a:cubicBezTo>
                  <a:pt x="0" y="3926109"/>
                  <a:pt x="996335" y="5029746"/>
                  <a:pt x="2273104" y="5162459"/>
                </a:cubicBezTo>
                <a:lnTo>
                  <a:pt x="2370044" y="5167469"/>
                </a:lnTo>
                <a:lnTo>
                  <a:pt x="2370043" y="1109"/>
                </a:lnTo>
                <a:lnTo>
                  <a:pt x="2273104" y="6119"/>
                </a:lnTo>
                <a:cubicBezTo>
                  <a:pt x="996335" y="138833"/>
                  <a:pt x="0" y="1242470"/>
                  <a:pt x="0" y="2584289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2"/>
              </a:gs>
              <a:gs pos="26000">
                <a:srgbClr val="C95A84"/>
              </a:gs>
              <a:gs pos="65000">
                <a:schemeClr val="accent6"/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4BB0C4-4982-9534-E355-6F700CA61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189782"/>
            <a:ext cx="5219086" cy="3830130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3D0BC76-B58B-4508-A4FF-DC3D3ADB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39649" y="1823065"/>
            <a:ext cx="3936495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3B76-2F23-43F4-BD43-914BAEE88CF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887059" y="2009950"/>
            <a:ext cx="4529559" cy="3725411"/>
          </a:xfrm>
        </p:spPr>
        <p:txBody>
          <a:bodyPr anchor="ctr">
            <a:normAutofit/>
          </a:bodyPr>
          <a:lstStyle>
            <a:lvl1pPr marL="457200" indent="-228600" algn="l"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Arial" panose="020B0604020202020204" pitchFamily="34" charset="0"/>
              <a:buChar char="•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B0C91521-9FA7-4A68-9C94-30DAE875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10111" y="6409170"/>
            <a:ext cx="370239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43143B3C-F960-42CF-BBA0-4990E987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9A857F5-96C8-461D-A78C-38E92FE1C5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5509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8E402A4-F264-4871-DFF1-9A34F1F19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82" y="0"/>
            <a:ext cx="12252955" cy="6858000"/>
            <a:chOff x="-30482" y="0"/>
            <a:chExt cx="12252955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-425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30482" y="0"/>
              <a:ext cx="6553723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/>
            <p:nvPr userDrawn="1"/>
          </p:nvSpPr>
          <p:spPr>
            <a:xfrm flipH="1">
              <a:off x="6523243" y="469850"/>
              <a:ext cx="3170572" cy="6387725"/>
            </a:xfrm>
            <a:custGeom>
              <a:avLst/>
              <a:gdLst>
                <a:gd name="connsiteX0" fmla="*/ 0 w 4065484"/>
                <a:gd name="connsiteY0" fmla="*/ 4424531 h 8849062"/>
                <a:gd name="connsiteX1" fmla="*/ 3899197 w 4065484"/>
                <a:gd name="connsiteY1" fmla="*/ 8840480 h 8849062"/>
                <a:gd name="connsiteX2" fmla="*/ 4065484 w 4065484"/>
                <a:gd name="connsiteY2" fmla="*/ 8849062 h 8849062"/>
                <a:gd name="connsiteX3" fmla="*/ 4065483 w 4065484"/>
                <a:gd name="connsiteY3" fmla="*/ 0 h 8849062"/>
                <a:gd name="connsiteX4" fmla="*/ 3899197 w 4065484"/>
                <a:gd name="connsiteY4" fmla="*/ 8581 h 8849062"/>
                <a:gd name="connsiteX5" fmla="*/ 0 w 4065484"/>
                <a:gd name="connsiteY5" fmla="*/ 4424531 h 884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5484" h="8849062">
                  <a:moveTo>
                    <a:pt x="0" y="4424531"/>
                  </a:moveTo>
                  <a:cubicBezTo>
                    <a:pt x="0" y="6722831"/>
                    <a:pt x="1709076" y="8613167"/>
                    <a:pt x="3899197" y="8840480"/>
                  </a:cubicBezTo>
                  <a:lnTo>
                    <a:pt x="4065484" y="8849062"/>
                  </a:lnTo>
                  <a:lnTo>
                    <a:pt x="4065483" y="0"/>
                  </a:lnTo>
                  <a:lnTo>
                    <a:pt x="3899197" y="8581"/>
                  </a:lnTo>
                  <a:cubicBezTo>
                    <a:pt x="1709075" y="235897"/>
                    <a:pt x="0" y="2126232"/>
                    <a:pt x="0" y="4424531"/>
                  </a:cubicBezTo>
                  <a:close/>
                </a:path>
              </a:pathLst>
            </a:cu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10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19">
              <a:extLst>
                <a:ext uri="{FF2B5EF4-FFF2-40B4-BE49-F238E27FC236}">
                  <a16:creationId xmlns:a16="http://schemas.microsoft.com/office/drawing/2014/main" id="{0CC1E85A-F138-6197-E8DA-2DE6BB5E0619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H="1">
              <a:off x="3822710" y="933418"/>
              <a:ext cx="5431536" cy="5431536"/>
            </a:xfrm>
            <a:prstGeom prst="ellipse">
              <a:avLst/>
            </a:pr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EECD023-F890-6522-3CBB-909C23BF31B3}"/>
                </a:ext>
              </a:extLst>
            </p:cNvPr>
            <p:cNvSpPr/>
            <p:nvPr userDrawn="1"/>
          </p:nvSpPr>
          <p:spPr>
            <a:xfrm rot="5400000" flipH="1">
              <a:off x="8043933" y="2679459"/>
              <a:ext cx="2657845" cy="5699234"/>
            </a:xfrm>
            <a:prstGeom prst="rect">
              <a:avLst/>
            </a:prstGeom>
            <a:gradFill>
              <a:gsLst>
                <a:gs pos="2000">
                  <a:schemeClr val="accent4">
                    <a:alpha val="50000"/>
                  </a:schemeClr>
                </a:gs>
                <a:gs pos="100000">
                  <a:schemeClr val="accent3">
                    <a:alpha val="20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72" y="548640"/>
            <a:ext cx="5538158" cy="5810678"/>
          </a:xfrm>
        </p:spPr>
        <p:txBody>
          <a:bodyPr anchor="ctr" anchorCtr="0"/>
          <a:lstStyle>
            <a:lvl1pPr algn="l"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5A540C6-9611-36DF-E763-4F4D9F61903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23243" y="948047"/>
            <a:ext cx="2711967" cy="5431330"/>
          </a:xfrm>
          <a:custGeom>
            <a:avLst/>
            <a:gdLst>
              <a:gd name="connsiteX0" fmla="*/ 0 w 2711967"/>
              <a:gd name="connsiteY0" fmla="*/ 0 h 5431330"/>
              <a:gd name="connsiteX1" fmla="*/ 275450 w 2711967"/>
              <a:gd name="connsiteY1" fmla="*/ 13918 h 5431330"/>
              <a:gd name="connsiteX2" fmla="*/ 2711967 w 2711967"/>
              <a:gd name="connsiteY2" fmla="*/ 2715665 h 5431330"/>
              <a:gd name="connsiteX3" fmla="*/ 275450 w 2711967"/>
              <a:gd name="connsiteY3" fmla="*/ 5417412 h 5431330"/>
              <a:gd name="connsiteX4" fmla="*/ 0 w 2711967"/>
              <a:gd name="connsiteY4" fmla="*/ 5431330 h 54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1967" h="5431330">
                <a:moveTo>
                  <a:pt x="0" y="0"/>
                </a:moveTo>
                <a:lnTo>
                  <a:pt x="275450" y="13918"/>
                </a:lnTo>
                <a:cubicBezTo>
                  <a:pt x="1644006" y="152993"/>
                  <a:pt x="2711967" y="1309531"/>
                  <a:pt x="2711967" y="2715665"/>
                </a:cubicBezTo>
                <a:cubicBezTo>
                  <a:pt x="2711967" y="4121800"/>
                  <a:pt x="1644006" y="5278338"/>
                  <a:pt x="275450" y="5417412"/>
                </a:cubicBezTo>
                <a:lnTo>
                  <a:pt x="0" y="543133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tIns="1645920" rIns="182880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769354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6656623-465F-ABF1-A0A3-D5DED6EB1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7809" y="0"/>
            <a:ext cx="6113515" cy="6411879"/>
            <a:chOff x="-17809" y="0"/>
            <a:chExt cx="6113515" cy="6411879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E2DFFA2-22D4-4919-9C0C-45E51AF578AC}"/>
                </a:ext>
              </a:extLst>
            </p:cNvPr>
            <p:cNvSpPr/>
            <p:nvPr userDrawn="1"/>
          </p:nvSpPr>
          <p:spPr>
            <a:xfrm rot="5400000" flipH="1">
              <a:off x="-152592" y="162118"/>
              <a:ext cx="6400418" cy="6095233"/>
            </a:xfrm>
            <a:prstGeom prst="rect">
              <a:avLst/>
            </a:prstGeom>
            <a:gradFill>
              <a:gsLst>
                <a:gs pos="8000">
                  <a:schemeClr val="accent6"/>
                </a:gs>
                <a:gs pos="100000">
                  <a:schemeClr val="accent5">
                    <a:alpha val="89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4FBF45C-4020-4F59-8E88-4006B53BE427}"/>
                </a:ext>
              </a:extLst>
            </p:cNvPr>
            <p:cNvSpPr/>
            <p:nvPr userDrawn="1"/>
          </p:nvSpPr>
          <p:spPr>
            <a:xfrm rot="5400000" flipH="1">
              <a:off x="-161024" y="143687"/>
              <a:ext cx="6400418" cy="6113043"/>
            </a:xfrm>
            <a:prstGeom prst="rect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FCE23BB-F1B6-4676-BAD7-56273E800FEB}"/>
                </a:ext>
              </a:extLst>
            </p:cNvPr>
            <p:cNvSpPr/>
            <p:nvPr userDrawn="1"/>
          </p:nvSpPr>
          <p:spPr>
            <a:xfrm rot="5400000" flipH="1">
              <a:off x="1932850" y="2249496"/>
              <a:ext cx="2211724" cy="6113042"/>
            </a:xfrm>
            <a:prstGeom prst="rect">
              <a:avLst/>
            </a:prstGeom>
            <a:gradFill>
              <a:gsLst>
                <a:gs pos="2000">
                  <a:schemeClr val="accent5">
                    <a:alpha val="28000"/>
                  </a:schemeClr>
                </a:gs>
                <a:gs pos="100000">
                  <a:schemeClr val="accent4">
                    <a:alpha val="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136A792-3F80-40BE-96DB-0CDC51B9AA89}"/>
                </a:ext>
              </a:extLst>
            </p:cNvPr>
            <p:cNvSpPr/>
            <p:nvPr userDrawn="1"/>
          </p:nvSpPr>
          <p:spPr>
            <a:xfrm rot="6097846">
              <a:off x="767675" y="747345"/>
              <a:ext cx="4808302" cy="4808302"/>
            </a:xfrm>
            <a:prstGeom prst="ellipse">
              <a:avLst/>
            </a:prstGeom>
            <a:gradFill>
              <a:gsLst>
                <a:gs pos="39000">
                  <a:schemeClr val="accent4">
                    <a:lumMod val="20000"/>
                    <a:lumOff val="80000"/>
                    <a:alpha val="0"/>
                  </a:schemeClr>
                </a:gs>
                <a:gs pos="100000">
                  <a:schemeClr val="accent6">
                    <a:alpha val="29000"/>
                  </a:schemeClr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7B9F2E-88FD-DD95-86E3-4FB51190D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80592"/>
            <a:ext cx="5168348" cy="371011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D23A755B-04DF-191D-5B87-B81FF2D5532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78502" y="102442"/>
            <a:ext cx="5089242" cy="6177587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+mj-lt"/>
              </a:defRPr>
            </a:lvl1pPr>
            <a:lvl2pPr marL="742950" indent="-285750">
              <a:buFont typeface="Arial" panose="020B0604020202020204" pitchFamily="34" charset="0"/>
              <a:buChar char="•"/>
              <a:defRPr sz="2000">
                <a:latin typeface="+mj-lt"/>
              </a:defRPr>
            </a:lvl2pPr>
            <a:lvl3pPr marL="1200150" indent="-285750">
              <a:buFont typeface="Arial" panose="020B0604020202020204" pitchFamily="34" charset="0"/>
              <a:buChar char="•"/>
              <a:defRPr sz="2000">
                <a:latin typeface="+mj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2000">
                <a:latin typeface="+mj-lt"/>
              </a:defRPr>
            </a:lvl4pPr>
            <a:lvl5pPr marL="2114550" indent="-285750">
              <a:buFont typeface="Arial" panose="020B0604020202020204" pitchFamily="34" charset="0"/>
              <a:buChar char="•"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625606" y="1707902"/>
            <a:ext cx="3708411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8" name="Date Placeholder 1">
            <a:extLst>
              <a:ext uri="{FF2B5EF4-FFF2-40B4-BE49-F238E27FC236}">
                <a16:creationId xmlns:a16="http://schemas.microsoft.com/office/drawing/2014/main" id="{2DCC7554-6615-4584-921E-91285C62C0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564CDF61-B448-4746-A22C-52C864C15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557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FB616C3-0961-9B6D-36D6-B2839AC86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4" y="0"/>
            <a:ext cx="12192004" cy="6858000"/>
            <a:chOff x="-4" y="0"/>
            <a:chExt cx="12192004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1" y="0"/>
              <a:ext cx="5699229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F31AF05-E572-B087-8746-089966AF623A}"/>
                </a:ext>
              </a:extLst>
            </p:cNvPr>
            <p:cNvGrpSpPr/>
            <p:nvPr userDrawn="1"/>
          </p:nvGrpSpPr>
          <p:grpSpPr>
            <a:xfrm flipH="1">
              <a:off x="0" y="469850"/>
              <a:ext cx="8399763" cy="6388148"/>
              <a:chOff x="3822710" y="469850"/>
              <a:chExt cx="8399763" cy="6388148"/>
            </a:xfrm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230DFABF-2A96-46EC-8C35-1C4A9D0A0739}"/>
                  </a:ext>
                </a:extLst>
              </p:cNvPr>
              <p:cNvSpPr/>
              <p:nvPr userDrawn="1"/>
            </p:nvSpPr>
            <p:spPr>
              <a:xfrm flipH="1">
                <a:off x="6523243" y="469850"/>
                <a:ext cx="3170572" cy="6387725"/>
              </a:xfrm>
              <a:custGeom>
                <a:avLst/>
                <a:gdLst>
                  <a:gd name="connsiteX0" fmla="*/ 0 w 4065484"/>
                  <a:gd name="connsiteY0" fmla="*/ 4424531 h 8849062"/>
                  <a:gd name="connsiteX1" fmla="*/ 3899197 w 4065484"/>
                  <a:gd name="connsiteY1" fmla="*/ 8840480 h 8849062"/>
                  <a:gd name="connsiteX2" fmla="*/ 4065484 w 4065484"/>
                  <a:gd name="connsiteY2" fmla="*/ 8849062 h 8849062"/>
                  <a:gd name="connsiteX3" fmla="*/ 4065483 w 4065484"/>
                  <a:gd name="connsiteY3" fmla="*/ 0 h 8849062"/>
                  <a:gd name="connsiteX4" fmla="*/ 3899197 w 4065484"/>
                  <a:gd name="connsiteY4" fmla="*/ 8581 h 8849062"/>
                  <a:gd name="connsiteX5" fmla="*/ 0 w 4065484"/>
                  <a:gd name="connsiteY5" fmla="*/ 4424531 h 8849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65484" h="8849062">
                    <a:moveTo>
                      <a:pt x="0" y="4424531"/>
                    </a:moveTo>
                    <a:cubicBezTo>
                      <a:pt x="0" y="6722831"/>
                      <a:pt x="1709076" y="8613167"/>
                      <a:pt x="3899197" y="8840480"/>
                    </a:cubicBezTo>
                    <a:lnTo>
                      <a:pt x="4065484" y="8849062"/>
                    </a:lnTo>
                    <a:lnTo>
                      <a:pt x="4065483" y="0"/>
                    </a:lnTo>
                    <a:lnTo>
                      <a:pt x="3899197" y="8581"/>
                    </a:lnTo>
                    <a:cubicBezTo>
                      <a:pt x="1709075" y="235897"/>
                      <a:pt x="0" y="2126232"/>
                      <a:pt x="0" y="4424531"/>
                    </a:cubicBezTo>
                    <a:close/>
                  </a:path>
                </a:pathLst>
              </a:custGeom>
              <a:gradFill flip="none" rotWithShape="1">
                <a:gsLst>
                  <a:gs pos="7000">
                    <a:schemeClr val="accent4">
                      <a:lumMod val="60000"/>
                      <a:lumOff val="40000"/>
                      <a:alpha val="1000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Freeform: Shape 19">
                <a:extLst>
                  <a:ext uri="{FF2B5EF4-FFF2-40B4-BE49-F238E27FC236}">
                    <a16:creationId xmlns:a16="http://schemas.microsoft.com/office/drawing/2014/main" id="{0CC1E85A-F138-6197-E8DA-2DE6BB5E061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6200000" flipH="1">
                <a:off x="3822710" y="933418"/>
                <a:ext cx="5431536" cy="5431536"/>
              </a:xfrm>
              <a:prstGeom prst="ellipse">
                <a:avLst/>
              </a:prstGeom>
              <a:gradFill flip="none" rotWithShape="1">
                <a:gsLst>
                  <a:gs pos="7000">
                    <a:schemeClr val="accent4">
                      <a:lumMod val="60000"/>
                      <a:lumOff val="40000"/>
                      <a:alpha val="300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EECD023-F890-6522-3CBB-909C23BF31B3}"/>
                  </a:ext>
                </a:extLst>
              </p:cNvPr>
              <p:cNvSpPr/>
              <p:nvPr userDrawn="1"/>
            </p:nvSpPr>
            <p:spPr>
              <a:xfrm rot="5400000" flipH="1">
                <a:off x="8043933" y="2679459"/>
                <a:ext cx="2657845" cy="5699234"/>
              </a:xfrm>
              <a:prstGeom prst="rect">
                <a:avLst/>
              </a:prstGeom>
              <a:gradFill>
                <a:gsLst>
                  <a:gs pos="2000">
                    <a:schemeClr val="accent4">
                      <a:alpha val="25000"/>
                    </a:schemeClr>
                  </a:gs>
                  <a:gs pos="100000">
                    <a:schemeClr val="accent3">
                      <a:alpha val="20000"/>
                    </a:schemeClr>
                  </a:gs>
                </a:gsLst>
                <a:lin ang="13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1250" y="548640"/>
            <a:ext cx="5486400" cy="3651513"/>
          </a:xfrm>
        </p:spPr>
        <p:txBody>
          <a:bodyPr anchor="b" anchorCtr="0"/>
          <a:lstStyle>
            <a:lvl1pPr algn="l"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66F428-2517-EC05-3F5E-08602DD4DA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4453466"/>
            <a:ext cx="5486400" cy="1855893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669998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0A4A873-9306-44F1-9047-F853F0082D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41292" y="457200"/>
            <a:ext cx="7126530" cy="1569368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B5C48D-A262-4537-89A8-437CBFD860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041648" cy="6409944"/>
          </a:xfrm>
          <a:solidFill>
            <a:schemeClr val="accent6"/>
          </a:solidFill>
        </p:spPr>
        <p:txBody>
          <a:bodyPr tIns="182880" anchor="t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DCF384C-15B5-46CF-BA28-3C6898C9A97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41838" y="2368550"/>
            <a:ext cx="7125906" cy="339090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 sz="2000"/>
            </a:lvl2pPr>
            <a:lvl3pPr marL="1200150" indent="-285750">
              <a:buFont typeface="Arial" panose="020B0604020202020204" pitchFamily="34" charset="0"/>
              <a:buChar char="•"/>
              <a:defRPr sz="2000"/>
            </a:lvl3pPr>
            <a:lvl4pPr marL="1657350" indent="-285750">
              <a:buFont typeface="Arial" panose="020B0604020202020204" pitchFamily="34" charset="0"/>
              <a:buChar char="•"/>
              <a:defRPr sz="2000"/>
            </a:lvl4pPr>
            <a:lvl5pPr marL="2114550" indent="-28575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3454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520" y="547358"/>
            <a:ext cx="10924649" cy="123444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826891" y="909187"/>
            <a:ext cx="2110981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E7159F4-9C90-4671-D0C4-5A5F1D7BDA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31520" y="2193277"/>
            <a:ext cx="2633552" cy="369959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742950" indent="-285750">
              <a:buFont typeface="Arial" panose="020B0604020202020204" pitchFamily="34" charset="0"/>
              <a:buChar char="•"/>
              <a:defRPr sz="1800"/>
            </a:lvl2pPr>
            <a:lvl3pPr marL="1200150" indent="-285750">
              <a:buFont typeface="Arial" panose="020B0604020202020204" pitchFamily="34" charset="0"/>
              <a:buChar char="•"/>
              <a:defRPr sz="1600"/>
            </a:lvl3pPr>
            <a:lvl4pPr marL="1657350" indent="-285750">
              <a:buFont typeface="Arial" panose="020B0604020202020204" pitchFamily="34" charset="0"/>
              <a:buChar char="•"/>
              <a:defRPr sz="1400"/>
            </a:lvl4pPr>
            <a:lvl5pPr marL="2114550" indent="-285750">
              <a:buFont typeface="Arial" panose="020B0604020202020204" pitchFamily="34" charset="0"/>
              <a:buChar char="•"/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Table Placeholder 13">
            <a:extLst>
              <a:ext uri="{FF2B5EF4-FFF2-40B4-BE49-F238E27FC236}">
                <a16:creationId xmlns:a16="http://schemas.microsoft.com/office/drawing/2014/main" id="{9BEC78A7-502C-725F-1EE1-69E7CFBAD368}"/>
              </a:ext>
            </a:extLst>
          </p:cNvPr>
          <p:cNvSpPr>
            <a:spLocks noGrp="1"/>
          </p:cNvSpPr>
          <p:nvPr>
            <p:ph type="tbl" sz="quarter" idx="15" hasCustomPrompt="1"/>
          </p:nvPr>
        </p:nvSpPr>
        <p:spPr>
          <a:xfrm>
            <a:off x="3840163" y="2193925"/>
            <a:ext cx="7827962" cy="369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0440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CD997F7F-035E-456B-A91D-44910446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71278" y="445231"/>
            <a:ext cx="6861903" cy="5979540"/>
          </a:xfrm>
          <a:prstGeom prst="rect">
            <a:avLst/>
          </a:prstGeom>
          <a:gradFill>
            <a:gsLst>
              <a:gs pos="0">
                <a:schemeClr val="accent5">
                  <a:alpha val="29000"/>
                </a:schemeClr>
              </a:gs>
              <a:gs pos="100000">
                <a:schemeClr val="accent4">
                  <a:alpha val="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F7B3B56-B1E0-482A-BCB7-F6DFF267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6001831" y="218573"/>
            <a:ext cx="6400800" cy="5979538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66FDA2-772B-4D2A-AB6A-EE70A258E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7513392" y="1730137"/>
            <a:ext cx="3377678" cy="5979539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3">
                  <a:lumMod val="75000"/>
                  <a:alpha val="80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D625ADC-8F5C-4D24-FB31-E0A0566E6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82880" y="572611"/>
            <a:ext cx="5676110" cy="5167469"/>
          </a:xfrm>
          <a:custGeom>
            <a:avLst/>
            <a:gdLst>
              <a:gd name="connsiteX0" fmla="*/ 2370046 w 5676110"/>
              <a:gd name="connsiteY0" fmla="*/ 0 h 5167469"/>
              <a:gd name="connsiteX1" fmla="*/ 2370046 w 5676110"/>
              <a:gd name="connsiteY1" fmla="*/ 5165927 h 5167469"/>
              <a:gd name="connsiteX2" fmla="*/ 5676110 w 5676110"/>
              <a:gd name="connsiteY2" fmla="*/ 5165927 h 5167469"/>
              <a:gd name="connsiteX3" fmla="*/ 5676110 w 5676110"/>
              <a:gd name="connsiteY3" fmla="*/ 0 h 5167469"/>
              <a:gd name="connsiteX4" fmla="*/ 0 w 5676110"/>
              <a:gd name="connsiteY4" fmla="*/ 2584289 h 5167469"/>
              <a:gd name="connsiteX5" fmla="*/ 2273104 w 5676110"/>
              <a:gd name="connsiteY5" fmla="*/ 5162459 h 5167469"/>
              <a:gd name="connsiteX6" fmla="*/ 2370044 w 5676110"/>
              <a:gd name="connsiteY6" fmla="*/ 5167469 h 5167469"/>
              <a:gd name="connsiteX7" fmla="*/ 2370043 w 5676110"/>
              <a:gd name="connsiteY7" fmla="*/ 1109 h 5167469"/>
              <a:gd name="connsiteX8" fmla="*/ 2273104 w 5676110"/>
              <a:gd name="connsiteY8" fmla="*/ 6119 h 5167469"/>
              <a:gd name="connsiteX9" fmla="*/ 0 w 5676110"/>
              <a:gd name="connsiteY9" fmla="*/ 2584289 h 5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76110" h="5167469">
                <a:moveTo>
                  <a:pt x="2370046" y="0"/>
                </a:moveTo>
                <a:lnTo>
                  <a:pt x="2370046" y="5165927"/>
                </a:lnTo>
                <a:lnTo>
                  <a:pt x="5676110" y="5165927"/>
                </a:lnTo>
                <a:lnTo>
                  <a:pt x="5676110" y="0"/>
                </a:lnTo>
                <a:close/>
                <a:moveTo>
                  <a:pt x="0" y="2584289"/>
                </a:moveTo>
                <a:cubicBezTo>
                  <a:pt x="0" y="3926109"/>
                  <a:pt x="996335" y="5029746"/>
                  <a:pt x="2273104" y="5162459"/>
                </a:cubicBezTo>
                <a:lnTo>
                  <a:pt x="2370044" y="5167469"/>
                </a:lnTo>
                <a:lnTo>
                  <a:pt x="2370043" y="1109"/>
                </a:lnTo>
                <a:lnTo>
                  <a:pt x="2273104" y="6119"/>
                </a:lnTo>
                <a:cubicBezTo>
                  <a:pt x="996335" y="138833"/>
                  <a:pt x="0" y="1242470"/>
                  <a:pt x="0" y="2584289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2"/>
              </a:gs>
              <a:gs pos="26000">
                <a:srgbClr val="C95A84"/>
              </a:gs>
              <a:gs pos="65000">
                <a:schemeClr val="accent6"/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06F3896-19D4-4232-82CE-6C81979F6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1D0E40-FF26-4842-B967-3FA07E78DC55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BE4E0C1-B316-4C88-9FF8-5BA9F1C67DCE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13291B3-B6EE-40A3-8DD7-FA478AD26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635413">
            <a:off x="7704887" y="942890"/>
            <a:ext cx="3900087" cy="4178958"/>
          </a:xfrm>
          <a:custGeom>
            <a:avLst/>
            <a:gdLst>
              <a:gd name="connsiteX0" fmla="*/ 2431955 w 3900087"/>
              <a:gd name="connsiteY0" fmla="*/ 93939 h 4178958"/>
              <a:gd name="connsiteX1" fmla="*/ 3900087 w 3900087"/>
              <a:gd name="connsiteY1" fmla="*/ 2089479 h 4178958"/>
              <a:gd name="connsiteX2" fmla="*/ 1810608 w 3900087"/>
              <a:gd name="connsiteY2" fmla="*/ 4178958 h 4178958"/>
              <a:gd name="connsiteX3" fmla="*/ 77979 w 3900087"/>
              <a:gd name="connsiteY3" fmla="*/ 3257727 h 4178958"/>
              <a:gd name="connsiteX4" fmla="*/ 0 w 3900087"/>
              <a:gd name="connsiteY4" fmla="*/ 3129368 h 4178958"/>
              <a:gd name="connsiteX5" fmla="*/ 831517 w 3900087"/>
              <a:gd name="connsiteY5" fmla="*/ 244058 h 4178958"/>
              <a:gd name="connsiteX6" fmla="*/ 997289 w 3900087"/>
              <a:gd name="connsiteY6" fmla="*/ 164202 h 4178958"/>
              <a:gd name="connsiteX7" fmla="*/ 1810608 w 3900087"/>
              <a:gd name="connsiteY7" fmla="*/ 0 h 4178958"/>
              <a:gd name="connsiteX8" fmla="*/ 2431955 w 390008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087" h="4178958">
                <a:moveTo>
                  <a:pt x="2431955" y="93939"/>
                </a:moveTo>
                <a:cubicBezTo>
                  <a:pt x="3282516" y="358491"/>
                  <a:pt x="3900087" y="1151865"/>
                  <a:pt x="3900087" y="2089479"/>
                </a:cubicBezTo>
                <a:cubicBezTo>
                  <a:pt x="3900087" y="3243466"/>
                  <a:pt x="2964595" y="4178958"/>
                  <a:pt x="1810608" y="4178958"/>
                </a:cubicBezTo>
                <a:cubicBezTo>
                  <a:pt x="1089366" y="4178958"/>
                  <a:pt x="453474" y="3813531"/>
                  <a:pt x="77979" y="3257727"/>
                </a:cubicBezTo>
                <a:lnTo>
                  <a:pt x="0" y="3129368"/>
                </a:lnTo>
                <a:lnTo>
                  <a:pt x="831517" y="244058"/>
                </a:lnTo>
                <a:lnTo>
                  <a:pt x="997289" y="164202"/>
                </a:lnTo>
                <a:cubicBezTo>
                  <a:pt x="1247270" y="58468"/>
                  <a:pt x="1522111" y="0"/>
                  <a:pt x="1810608" y="0"/>
                </a:cubicBezTo>
                <a:cubicBezTo>
                  <a:pt x="2026981" y="0"/>
                  <a:pt x="2235672" y="32888"/>
                  <a:pt x="2431955" y="93939"/>
                </a:cubicBezTo>
                <a:close/>
              </a:path>
            </a:pathLst>
          </a:custGeom>
          <a:gradFill>
            <a:gsLst>
              <a:gs pos="34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4BB0C4-4982-9534-E355-6F700CA61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492" y="548640"/>
            <a:ext cx="5300038" cy="2194560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3D0BC76-B58B-4508-A4FF-DC3D3ADB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2637200" y="2720615"/>
            <a:ext cx="5731597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0B619215-4E74-E001-1C4D-1EAAF5DA120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65955" y="1551008"/>
            <a:ext cx="4739422" cy="4264006"/>
          </a:xfrm>
        </p:spPr>
        <p:txBody>
          <a:bodyPr lIns="274320" anchor="ctr">
            <a:noAutofit/>
          </a:bodyPr>
          <a:lstStyle>
            <a:lvl1pPr marL="342900" indent="-342900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 marL="690372" indent="-342900">
              <a:spcBef>
                <a:spcPts val="1000"/>
              </a:spcBef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buFont typeface="Arial" panose="020B0604020202020204" pitchFamily="34" charset="0"/>
              <a:buChar char="•"/>
              <a:defRPr sz="2000"/>
            </a:lvl3pPr>
            <a:lvl4pPr marL="1540764" indent="-342900">
              <a:spcBef>
                <a:spcPts val="1000"/>
              </a:spcBef>
              <a:buFont typeface="Arial" panose="020B0604020202020204" pitchFamily="34" charset="0"/>
              <a:buChar char="•"/>
              <a:defRPr sz="2000"/>
            </a:lvl4pPr>
            <a:lvl5pPr marL="2114550" indent="-285750">
              <a:spcBef>
                <a:spcPts val="1000"/>
              </a:spcBef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264404F-5F25-5592-752D-3FD61806AFC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696492" y="3227402"/>
            <a:ext cx="5300038" cy="3004406"/>
          </a:xfrm>
        </p:spPr>
        <p:txBody>
          <a:bodyPr anchor="ctr">
            <a:normAutofit/>
          </a:bodyPr>
          <a:lstStyle>
            <a:lvl1pPr marL="347472" indent="-457200" algn="l">
              <a:spcBef>
                <a:spcPts val="1000"/>
              </a:spcBef>
              <a:buFont typeface="+mj-lt"/>
              <a:buAutoNum type="arabicPeriod"/>
              <a:defRPr sz="2000">
                <a:solidFill>
                  <a:schemeClr val="tx1"/>
                </a:solidFill>
              </a:defRPr>
            </a:lvl1pPr>
            <a:lvl2pPr marL="914400" indent="-457200">
              <a:spcBef>
                <a:spcPts val="1000"/>
              </a:spcBef>
              <a:buFont typeface="+mj-lt"/>
              <a:buAutoNum type="alphaLcPeriod"/>
              <a:defRPr/>
            </a:lvl2pPr>
            <a:lvl3pPr marL="1143000" indent="-342900">
              <a:spcBef>
                <a:spcPts val="1000"/>
              </a:spcBef>
              <a:buFont typeface="+mj-lt"/>
              <a:buAutoNum type="arabicParenR"/>
              <a:defRPr/>
            </a:lvl3pPr>
            <a:lvl4pPr marL="1600200" indent="-342900">
              <a:spcBef>
                <a:spcPts val="1000"/>
              </a:spcBef>
              <a:buFont typeface="+mj-lt"/>
              <a:buAutoNum type="alphaLcPeriod"/>
              <a:defRPr/>
            </a:lvl4pPr>
            <a:lvl5pPr marL="2057400" indent="-342900">
              <a:spcBef>
                <a:spcPts val="1000"/>
              </a:spcBef>
              <a:buFont typeface="+mj-lt"/>
              <a:buAutoNum type="romanLcPeriod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B0C91521-9FA7-4A68-9C94-30DAE875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10111" y="6409170"/>
            <a:ext cx="370239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43143B3C-F960-42CF-BBA0-4990E987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9A857F5-96C8-461D-A78C-38E92FE1C5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383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12724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EAC469D-C64C-4BB7-AB03-E450F8888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978646"/>
            <a:ext cx="12192003" cy="3376039"/>
            <a:chOff x="0" y="-978646"/>
            <a:chExt cx="12192003" cy="337603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EC0C88D-87E5-47C3-AA92-269E45C85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 flipH="1">
              <a:off x="0" y="1"/>
              <a:ext cx="12192003" cy="2397392"/>
            </a:xfrm>
            <a:prstGeom prst="rect">
              <a:avLst/>
            </a:prstGeom>
            <a:gradFill>
              <a:gsLst>
                <a:gs pos="8000">
                  <a:schemeClr val="accent6"/>
                </a:gs>
                <a:gs pos="86000">
                  <a:schemeClr val="accent5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D12C7D5-A921-47A9-8619-DD3D6EC81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4834054">
              <a:off x="4822383" y="-1739232"/>
              <a:ext cx="3118759" cy="4639931"/>
            </a:xfrm>
            <a:custGeom>
              <a:avLst/>
              <a:gdLst>
                <a:gd name="connsiteX0" fmla="*/ 3118759 w 3118759"/>
                <a:gd name="connsiteY0" fmla="*/ 79510 h 4639931"/>
                <a:gd name="connsiteX1" fmla="*/ 1204940 w 3118759"/>
                <a:gd name="connsiteY1" fmla="*/ 4639931 h 4639931"/>
                <a:gd name="connsiteX2" fmla="*/ 1103495 w 3118759"/>
                <a:gd name="connsiteY2" fmla="*/ 4578302 h 4639931"/>
                <a:gd name="connsiteX3" fmla="*/ 0 w 3118759"/>
                <a:gd name="connsiteY3" fmla="*/ 2502877 h 4639931"/>
                <a:gd name="connsiteX4" fmla="*/ 2502877 w 3118759"/>
                <a:gd name="connsiteY4" fmla="*/ 0 h 4639931"/>
                <a:gd name="connsiteX5" fmla="*/ 3007294 w 3118759"/>
                <a:gd name="connsiteY5" fmla="*/ 50850 h 463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18759" h="4639931">
                  <a:moveTo>
                    <a:pt x="3118759" y="79510"/>
                  </a:moveTo>
                  <a:lnTo>
                    <a:pt x="1204940" y="4639931"/>
                  </a:lnTo>
                  <a:lnTo>
                    <a:pt x="1103495" y="4578302"/>
                  </a:lnTo>
                  <a:cubicBezTo>
                    <a:pt x="437725" y="4128517"/>
                    <a:pt x="0" y="3366815"/>
                    <a:pt x="0" y="2502877"/>
                  </a:cubicBezTo>
                  <a:cubicBezTo>
                    <a:pt x="0" y="1120576"/>
                    <a:pt x="1120576" y="0"/>
                    <a:pt x="2502877" y="0"/>
                  </a:cubicBezTo>
                  <a:cubicBezTo>
                    <a:pt x="2675665" y="0"/>
                    <a:pt x="2844363" y="17509"/>
                    <a:pt x="3007294" y="50850"/>
                  </a:cubicBezTo>
                  <a:close/>
                </a:path>
              </a:pathLst>
            </a:custGeom>
            <a:gradFill>
              <a:gsLst>
                <a:gs pos="0">
                  <a:schemeClr val="accent6">
                    <a:alpha val="12000"/>
                  </a:schemeClr>
                </a:gs>
                <a:gs pos="100000">
                  <a:schemeClr val="accent6">
                    <a:lumMod val="60000"/>
                    <a:lumOff val="40000"/>
                    <a:alpha val="2000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4315B16-F859-4692-83E7-34DB86837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4060818" y="0"/>
              <a:ext cx="8115300" cy="1945408"/>
            </a:xfrm>
            <a:prstGeom prst="rect">
              <a:avLst/>
            </a:prstGeom>
            <a:gradFill>
              <a:gsLst>
                <a:gs pos="0">
                  <a:schemeClr val="accent6">
                    <a:alpha val="16000"/>
                  </a:schemeClr>
                </a:gs>
                <a:gs pos="62000">
                  <a:schemeClr val="accent5">
                    <a:alpha val="0"/>
                  </a:schemeClr>
                </a:gs>
              </a:gsLst>
              <a:lin ang="20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795528"/>
            <a:ext cx="10241280" cy="123444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928949" y="1011245"/>
            <a:ext cx="2315098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75360" y="2825496"/>
            <a:ext cx="10241280" cy="3186394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897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9266C16-8EA6-D555-3ADA-1DE20493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8562" y="366777"/>
            <a:ext cx="5216238" cy="33822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A2D2C88-FFBE-4F25-871F-68A09C5F53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409944"/>
          </a:xfrm>
          <a:solidFill>
            <a:schemeClr val="accent6"/>
          </a:solidFill>
        </p:spPr>
        <p:txBody>
          <a:bodyPr tIns="274320" anchor="t" anchorCtr="0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0529A2-5928-42C4-B397-6AEE7520D2C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18562" y="3923818"/>
            <a:ext cx="5216239" cy="2349660"/>
          </a:xfrm>
        </p:spPr>
        <p:txBody>
          <a:bodyPr tIns="91440">
            <a:noAutofit/>
          </a:bodyPr>
          <a:lstStyle>
            <a:lvl1pPr>
              <a:buNone/>
              <a:defRPr sz="2000">
                <a:solidFill>
                  <a:schemeClr val="tx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4934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8121AD-8518-1695-111E-C8CFF8A3D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4" y="0"/>
            <a:ext cx="12192004" cy="6858000"/>
            <a:chOff x="-4" y="0"/>
            <a:chExt cx="12192004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2" y="0"/>
              <a:ext cx="6096001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/>
            <p:nvPr userDrawn="1"/>
          </p:nvSpPr>
          <p:spPr>
            <a:xfrm rot="16200000" flipH="1">
              <a:off x="4063256" y="400727"/>
              <a:ext cx="4065484" cy="8849062"/>
            </a:xfrm>
            <a:custGeom>
              <a:avLst/>
              <a:gdLst>
                <a:gd name="connsiteX0" fmla="*/ 0 w 4065484"/>
                <a:gd name="connsiteY0" fmla="*/ 4424531 h 8849062"/>
                <a:gd name="connsiteX1" fmla="*/ 3899197 w 4065484"/>
                <a:gd name="connsiteY1" fmla="*/ 8840480 h 8849062"/>
                <a:gd name="connsiteX2" fmla="*/ 4065484 w 4065484"/>
                <a:gd name="connsiteY2" fmla="*/ 8849062 h 8849062"/>
                <a:gd name="connsiteX3" fmla="*/ 4065483 w 4065484"/>
                <a:gd name="connsiteY3" fmla="*/ 0 h 8849062"/>
                <a:gd name="connsiteX4" fmla="*/ 3899197 w 4065484"/>
                <a:gd name="connsiteY4" fmla="*/ 8581 h 8849062"/>
                <a:gd name="connsiteX5" fmla="*/ 0 w 4065484"/>
                <a:gd name="connsiteY5" fmla="*/ 4424531 h 884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5484" h="8849062">
                  <a:moveTo>
                    <a:pt x="0" y="4424531"/>
                  </a:moveTo>
                  <a:cubicBezTo>
                    <a:pt x="0" y="6722831"/>
                    <a:pt x="1709076" y="8613167"/>
                    <a:pt x="3899197" y="8840480"/>
                  </a:cubicBezTo>
                  <a:lnTo>
                    <a:pt x="4065484" y="8849062"/>
                  </a:lnTo>
                  <a:lnTo>
                    <a:pt x="4065483" y="0"/>
                  </a:lnTo>
                  <a:lnTo>
                    <a:pt x="3899197" y="8581"/>
                  </a:lnTo>
                  <a:cubicBezTo>
                    <a:pt x="1709075" y="235897"/>
                    <a:pt x="0" y="2126232"/>
                    <a:pt x="0" y="4424531"/>
                  </a:cubicBezTo>
                  <a:close/>
                </a:path>
              </a:pathLst>
            </a:cu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590550"/>
            <a:ext cx="10241280" cy="1439418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9302-4099-D96F-C590-EF27DFFCD1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5360" y="2408517"/>
            <a:ext cx="10241280" cy="832393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7662E6F-0458-41D6-A36A-37011FA74B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43302" y="3351746"/>
            <a:ext cx="7519558" cy="3506255"/>
          </a:xfrm>
          <a:custGeom>
            <a:avLst/>
            <a:gdLst>
              <a:gd name="connsiteX0" fmla="*/ 3759779 w 7519558"/>
              <a:gd name="connsiteY0" fmla="*/ 0 h 3506255"/>
              <a:gd name="connsiteX1" fmla="*/ 7513560 w 7519558"/>
              <a:gd name="connsiteY1" fmla="*/ 3387468 h 3506255"/>
              <a:gd name="connsiteX2" fmla="*/ 7519558 w 7519558"/>
              <a:gd name="connsiteY2" fmla="*/ 3506255 h 3506255"/>
              <a:gd name="connsiteX3" fmla="*/ 0 w 7519558"/>
              <a:gd name="connsiteY3" fmla="*/ 3506255 h 3506255"/>
              <a:gd name="connsiteX4" fmla="*/ 5998 w 7519558"/>
              <a:gd name="connsiteY4" fmla="*/ 3387468 h 3506255"/>
              <a:gd name="connsiteX5" fmla="*/ 3759779 w 7519558"/>
              <a:gd name="connsiteY5" fmla="*/ 0 h 3506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19558" h="3506255">
                <a:moveTo>
                  <a:pt x="3759779" y="0"/>
                </a:moveTo>
                <a:cubicBezTo>
                  <a:pt x="5713450" y="0"/>
                  <a:pt x="7320331" y="1484777"/>
                  <a:pt x="7513560" y="3387468"/>
                </a:cubicBezTo>
                <a:lnTo>
                  <a:pt x="7519558" y="3506255"/>
                </a:lnTo>
                <a:lnTo>
                  <a:pt x="0" y="3506255"/>
                </a:lnTo>
                <a:lnTo>
                  <a:pt x="5998" y="3387468"/>
                </a:lnTo>
                <a:cubicBezTo>
                  <a:pt x="199227" y="1484777"/>
                  <a:pt x="1806109" y="0"/>
                  <a:pt x="3759779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tIns="365760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220731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6656623-465F-ABF1-A0A3-D5DED6EB1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78485" y="0"/>
            <a:ext cx="6113515" cy="6411879"/>
            <a:chOff x="-17809" y="0"/>
            <a:chExt cx="6113515" cy="6411879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E2DFFA2-22D4-4919-9C0C-45E51AF578AC}"/>
                </a:ext>
              </a:extLst>
            </p:cNvPr>
            <p:cNvSpPr/>
            <p:nvPr userDrawn="1"/>
          </p:nvSpPr>
          <p:spPr>
            <a:xfrm rot="5400000" flipH="1">
              <a:off x="-152592" y="162118"/>
              <a:ext cx="6400418" cy="6095233"/>
            </a:xfrm>
            <a:prstGeom prst="rect">
              <a:avLst/>
            </a:prstGeom>
            <a:gradFill>
              <a:gsLst>
                <a:gs pos="8000">
                  <a:schemeClr val="accent6"/>
                </a:gs>
                <a:gs pos="100000">
                  <a:schemeClr val="accent5">
                    <a:alpha val="89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4FBF45C-4020-4F59-8E88-4006B53BE427}"/>
                </a:ext>
              </a:extLst>
            </p:cNvPr>
            <p:cNvSpPr/>
            <p:nvPr userDrawn="1"/>
          </p:nvSpPr>
          <p:spPr>
            <a:xfrm rot="5400000" flipH="1">
              <a:off x="-161024" y="143687"/>
              <a:ext cx="6400418" cy="6113043"/>
            </a:xfrm>
            <a:prstGeom prst="rect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FCE23BB-F1B6-4676-BAD7-56273E800FEB}"/>
                </a:ext>
              </a:extLst>
            </p:cNvPr>
            <p:cNvSpPr/>
            <p:nvPr userDrawn="1"/>
          </p:nvSpPr>
          <p:spPr>
            <a:xfrm rot="5400000" flipH="1">
              <a:off x="1932850" y="2249496"/>
              <a:ext cx="2211724" cy="6113042"/>
            </a:xfrm>
            <a:prstGeom prst="rect">
              <a:avLst/>
            </a:prstGeom>
            <a:gradFill>
              <a:gsLst>
                <a:gs pos="2000">
                  <a:schemeClr val="accent5">
                    <a:alpha val="28000"/>
                  </a:schemeClr>
                </a:gs>
                <a:gs pos="100000">
                  <a:schemeClr val="accent4">
                    <a:alpha val="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136A792-3F80-40BE-96DB-0CDC51B9AA89}"/>
                </a:ext>
              </a:extLst>
            </p:cNvPr>
            <p:cNvSpPr/>
            <p:nvPr userDrawn="1"/>
          </p:nvSpPr>
          <p:spPr>
            <a:xfrm rot="6097846">
              <a:off x="767675" y="747345"/>
              <a:ext cx="4808302" cy="4808302"/>
            </a:xfrm>
            <a:prstGeom prst="ellipse">
              <a:avLst/>
            </a:prstGeom>
            <a:gradFill>
              <a:gsLst>
                <a:gs pos="39000">
                  <a:schemeClr val="accent4">
                    <a:lumMod val="20000"/>
                    <a:lumOff val="80000"/>
                    <a:alpha val="0"/>
                  </a:schemeClr>
                </a:gs>
                <a:gs pos="100000">
                  <a:schemeClr val="accent6">
                    <a:alpha val="29000"/>
                  </a:schemeClr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7B9F2E-88FD-DD95-86E3-4FB51190D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461" y="548640"/>
            <a:ext cx="5148469" cy="32918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881933" y="964229"/>
            <a:ext cx="2221066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436F9EE-DD42-562B-C6F8-A748DBD767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1520" y="548541"/>
            <a:ext cx="5029200" cy="1754821"/>
          </a:xfrm>
        </p:spPr>
        <p:txBody>
          <a:bodyPr>
            <a:noAutofit/>
          </a:bodyPr>
          <a:lstStyle>
            <a:lvl1pPr marL="512064" indent="-512064"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  <a:lvl2pPr marL="1143000" indent="-457200">
              <a:buFont typeface="+mj-lt"/>
              <a:buAutoNum type="alphaLcPeriod"/>
              <a:defRPr>
                <a:solidFill>
                  <a:schemeClr val="tx1"/>
                </a:solidFill>
              </a:defRPr>
            </a:lvl2pPr>
            <a:lvl3pPr marL="1600200" indent="-342900">
              <a:buFont typeface="+mj-lt"/>
              <a:buAutoNum type="arabicParenR"/>
              <a:defRPr>
                <a:solidFill>
                  <a:schemeClr val="tx1"/>
                </a:solidFill>
              </a:defRPr>
            </a:lvl3pPr>
            <a:lvl4pPr marL="2057400" indent="-342900">
              <a:buFont typeface="+mj-lt"/>
              <a:buAutoNum type="alphaLcParenR"/>
              <a:defRPr>
                <a:solidFill>
                  <a:schemeClr val="tx1"/>
                </a:solidFill>
              </a:defRPr>
            </a:lvl4pPr>
            <a:lvl5pPr marL="2171700" indent="-342900">
              <a:buFont typeface="+mj-lt"/>
              <a:buAutoNum type="arabicPeriod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5EC04E9-710E-36FF-FDD9-AD9A2C4892B2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728666" y="2477910"/>
            <a:ext cx="5029200" cy="379557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>
                <a:solidFill>
                  <a:schemeClr val="tx1"/>
                </a:solidFill>
                <a:latin typeface="+mj-lt"/>
              </a:defRPr>
            </a:lvl1pPr>
            <a:lvl2pPr marL="80010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</a:defRPr>
            </a:lvl2pPr>
            <a:lvl3pPr marL="120015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5735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</a:defRPr>
            </a:lvl4pPr>
            <a:lvl5pPr marL="211455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8" name="Date Placeholder 1">
            <a:extLst>
              <a:ext uri="{FF2B5EF4-FFF2-40B4-BE49-F238E27FC236}">
                <a16:creationId xmlns:a16="http://schemas.microsoft.com/office/drawing/2014/main" id="{2DCC7554-6615-4584-921E-91285C62C0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564CDF61-B448-4746-A22C-52C864C15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431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68618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0464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0372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45772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70358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27162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904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E8DBF93-D603-D808-A70E-4FA75C281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6FC0FD2-4638-A73E-C9F9-35DDA047C627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99ED2BD-B9B6-4596-DB73-861D6ADCCE5F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9794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4" r:id="rId15"/>
    <p:sldLayoutId id="2147483745" r:id="rId16"/>
    <p:sldLayoutId id="2147483747" r:id="rId17"/>
    <p:sldLayoutId id="2147483749" r:id="rId18"/>
    <p:sldLayoutId id="2147483750" r:id="rId19"/>
    <p:sldLayoutId id="2147483751" r:id="rId20"/>
    <p:sldLayoutId id="2147483752" r:id="rId21"/>
    <p:sldLayoutId id="2147483753" r:id="rId22"/>
    <p:sldLayoutId id="2147483754" r:id="rId2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10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Relationship Id="rId9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13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15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1.xml"/><Relationship Id="rId7" Type="http://schemas.openxmlformats.org/officeDocument/2006/relationships/image" Target="../media/image17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6.jpg"/><Relationship Id="rId5" Type="http://schemas.openxmlformats.org/officeDocument/2006/relationships/hyperlink" Target="https://youtu.be/A-ECE7L2xwo" TargetMode="External"/><Relationship Id="rId4" Type="http://schemas.openxmlformats.org/officeDocument/2006/relationships/notesSlide" Target="../notesSlides/notesSlide17.xml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04E292-5FAB-47E8-A663-A07530CED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0FF8ED-64CE-400C-A4D5-9F943FC26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8868AD-100D-45F3-B11E-8A2936712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12191999" cy="6858000"/>
          </a:xfrm>
          <a:prstGeom prst="rect">
            <a:avLst/>
          </a:prstGeom>
          <a:gradFill>
            <a:gsLst>
              <a:gs pos="49000">
                <a:schemeClr val="accent5">
                  <a:alpha val="50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14742CC-05F9-44AC-AF98-AB6EF810E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96001" cy="6858000"/>
          </a:xfrm>
          <a:prstGeom prst="rect">
            <a:avLst/>
          </a:prstGeom>
          <a:gradFill>
            <a:gsLst>
              <a:gs pos="0">
                <a:schemeClr val="accent2">
                  <a:alpha val="17000"/>
                </a:schemeClr>
              </a:gs>
              <a:gs pos="85000">
                <a:schemeClr val="accent4">
                  <a:alpha val="40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13">
            <a:extLst>
              <a:ext uri="{FF2B5EF4-FFF2-40B4-BE49-F238E27FC236}">
                <a16:creationId xmlns:a16="http://schemas.microsoft.com/office/drawing/2014/main" id="{853C77DB-C7E3-4B1F-9AD0-1EB2982A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460656" y="-2569189"/>
            <a:ext cx="5115722" cy="10255626"/>
          </a:xfrm>
          <a:custGeom>
            <a:avLst/>
            <a:gdLst>
              <a:gd name="connsiteX0" fmla="*/ 2065105 w 2065105"/>
              <a:gd name="connsiteY0" fmla="*/ 0 h 4139967"/>
              <a:gd name="connsiteX1" fmla="*/ 2065105 w 2065105"/>
              <a:gd name="connsiteY1" fmla="*/ 4139967 h 4139967"/>
              <a:gd name="connsiteX2" fmla="*/ 1858573 w 2065105"/>
              <a:gd name="connsiteY2" fmla="*/ 4129538 h 4139967"/>
              <a:gd name="connsiteX3" fmla="*/ 0 w 2065105"/>
              <a:gd name="connsiteY3" fmla="*/ 2069983 h 4139967"/>
              <a:gd name="connsiteX4" fmla="*/ 1858573 w 2065105"/>
              <a:gd name="connsiteY4" fmla="*/ 10428 h 4139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5105" h="4139967">
                <a:moveTo>
                  <a:pt x="2065105" y="0"/>
                </a:moveTo>
                <a:lnTo>
                  <a:pt x="2065105" y="4139967"/>
                </a:lnTo>
                <a:lnTo>
                  <a:pt x="1858573" y="4129538"/>
                </a:lnTo>
                <a:cubicBezTo>
                  <a:pt x="814640" y="4023521"/>
                  <a:pt x="0" y="3141887"/>
                  <a:pt x="0" y="2069983"/>
                </a:cubicBezTo>
                <a:cubicBezTo>
                  <a:pt x="0" y="998079"/>
                  <a:pt x="814640" y="116446"/>
                  <a:pt x="1858573" y="10428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4">
                  <a:lumMod val="60000"/>
                  <a:lumOff val="40000"/>
                  <a:alpha val="3000"/>
                </a:schemeClr>
              </a:gs>
              <a:gs pos="100000">
                <a:schemeClr val="accent4">
                  <a:lumMod val="60000"/>
                  <a:lumOff val="40000"/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0E0F0A-3BC6-A4BF-0161-DCE0CBC0C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602818"/>
            <a:ext cx="9144000" cy="2826182"/>
          </a:xfrm>
        </p:spPr>
        <p:txBody>
          <a:bodyPr vert="horz" lIns="0" tIns="0" rIns="0" bIns="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 spc="750">
                <a:solidFill>
                  <a:schemeClr val="bg1"/>
                </a:solidFill>
              </a:rPr>
              <a:t>OKCUPID.COM </a:t>
            </a:r>
            <a:br>
              <a:rPr lang="en-US" sz="4100" spc="750">
                <a:solidFill>
                  <a:schemeClr val="bg1"/>
                </a:solidFill>
              </a:rPr>
            </a:br>
            <a:br>
              <a:rPr lang="en-US" sz="4100" spc="750">
                <a:solidFill>
                  <a:schemeClr val="bg1"/>
                </a:solidFill>
              </a:rPr>
            </a:br>
            <a:r>
              <a:rPr lang="en-US" sz="2000" spc="750">
                <a:solidFill>
                  <a:schemeClr val="bg1"/>
                </a:solidFill>
              </a:rPr>
              <a:t>Data Mining Case I</a:t>
            </a:r>
            <a:br>
              <a:rPr lang="en-US" sz="2000" spc="750">
                <a:solidFill>
                  <a:schemeClr val="bg1"/>
                </a:solidFill>
              </a:rPr>
            </a:br>
            <a:br>
              <a:rPr lang="en-US" sz="2000" spc="750">
                <a:solidFill>
                  <a:schemeClr val="bg1"/>
                </a:solidFill>
              </a:rPr>
            </a:br>
            <a:br>
              <a:rPr lang="en-US" sz="2000" spc="750">
                <a:solidFill>
                  <a:schemeClr val="bg1"/>
                </a:solidFill>
              </a:rPr>
            </a:br>
            <a:r>
              <a:rPr lang="en-US" sz="1600" spc="750">
                <a:solidFill>
                  <a:schemeClr val="bg1"/>
                </a:solidFill>
              </a:rPr>
              <a:t>Ohm Kundurthy</a:t>
            </a:r>
            <a:endParaRPr lang="en-US" sz="1600" spc="750" dirty="0">
              <a:solidFill>
                <a:schemeClr val="bg1"/>
              </a:solidFill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34D75605-6CBA-1D16-413B-F255884FD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Audio 26">
            <a:extLst>
              <a:ext uri="{FF2B5EF4-FFF2-40B4-BE49-F238E27FC236}">
                <a16:creationId xmlns:a16="http://schemas.microsoft.com/office/drawing/2014/main" id="{33975854-67E8-11FB-3BA3-79710792D3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88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54"/>
    </mc:Choice>
    <mc:Fallback xmlns="">
      <p:transition spd="slow" advTm="7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D58EA1-B574-D405-EF47-3EBF9A503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B02F283-AD3D-43EB-8EB3-EEABE7B68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7267ACD-C9FA-48F7-BA90-C05046F4E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E17AA8-C417-4F74-9F1B-EAD82A19B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79F9CB9-0076-49F5-845A-C97CCFC16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567348B-D4F9-4978-8FB4-D4031CD13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BD3DD7E-BDFA-AC04-0AA6-FE488620B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63" y="5550194"/>
            <a:ext cx="8160125" cy="1054645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3200" spc="750" dirty="0">
                <a:solidFill>
                  <a:schemeClr val="bg1"/>
                </a:solidFill>
              </a:rPr>
              <a:t>Persona#1 – Insights#1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94D86-EF12-BFFC-CB49-2387EFEA9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1389E6-C847-4AD0-B56D-D205B2EAB1EE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77DBF4-0F90-76BC-C30E-A6929382C4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569" y="860887"/>
            <a:ext cx="7772400" cy="438989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838D3834-57E9-AE54-2DBE-97D7E2889CFB}"/>
              </a:ext>
            </a:extLst>
          </p:cNvPr>
          <p:cNvSpPr txBox="1">
            <a:spLocks/>
          </p:cNvSpPr>
          <p:nvPr/>
        </p:nvSpPr>
        <p:spPr>
          <a:xfrm>
            <a:off x="1671275" y="-494421"/>
            <a:ext cx="10924649" cy="123444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Young Professionals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AB8B7774-F563-5217-1BB9-38FC3D5807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6C1E9C8-AD4C-9B1F-96E3-F2C9DAD005B7}"/>
              </a:ext>
            </a:extLst>
          </p:cNvPr>
          <p:cNvSpPr txBox="1"/>
          <p:nvPr/>
        </p:nvSpPr>
        <p:spPr>
          <a:xfrm>
            <a:off x="8713712" y="1036032"/>
            <a:ext cx="3204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3 most common </a:t>
            </a:r>
            <a:r>
              <a:rPr lang="en-US" dirty="0">
                <a:solidFill>
                  <a:srgbClr val="FF9300"/>
                </a:solidFill>
              </a:rPr>
              <a:t>male</a:t>
            </a:r>
            <a:r>
              <a:rPr lang="en-US" dirty="0"/>
              <a:t> profiles are athletic, average or fit.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B8AADD-3985-0332-E584-0A1C61764F34}"/>
              </a:ext>
            </a:extLst>
          </p:cNvPr>
          <p:cNvSpPr txBox="1"/>
          <p:nvPr/>
        </p:nvSpPr>
        <p:spPr>
          <a:xfrm>
            <a:off x="8713712" y="2206572"/>
            <a:ext cx="3204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3 most common </a:t>
            </a:r>
            <a:r>
              <a:rPr lang="en-US" dirty="0">
                <a:solidFill>
                  <a:srgbClr val="73FDD6"/>
                </a:solidFill>
              </a:rPr>
              <a:t>female</a:t>
            </a:r>
            <a:r>
              <a:rPr lang="en-US" dirty="0"/>
              <a:t> profiles are average, curvy and fit</a:t>
            </a:r>
          </a:p>
        </p:txBody>
      </p:sp>
      <p:pic>
        <p:nvPicPr>
          <p:cNvPr id="30" name="Audio 29">
            <a:extLst>
              <a:ext uri="{FF2B5EF4-FFF2-40B4-BE49-F238E27FC236}">
                <a16:creationId xmlns:a16="http://schemas.microsoft.com/office/drawing/2014/main" id="{7D0D6D4B-DE72-5AB5-84BC-ABD2D9A5CE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53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98"/>
    </mc:Choice>
    <mc:Fallback xmlns="">
      <p:transition spd="slow" advTm="26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39F47E-AE3D-220E-81D7-5F191033B1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E7096CA-0262-7D34-E0D5-6D3BCB433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896909D-6A60-DF9D-1E40-8B7D6D6C9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5AF693A-3DCB-2C64-1650-23302E4C7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DC4528C-E101-1BA7-B851-E0F11F26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A525FCE-A276-97EE-4361-0BB8E2158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FE1A67B-0079-238D-3E49-9BE007830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CCE02F4-A258-6BA8-E923-89B58BD63E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345D-ACFF-9757-4C01-8F39EA15A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1389E6-C847-4AD0-B56D-D205B2EAB1EE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D1098E9-8AC3-2FE0-00F5-F0FC1815A942}"/>
              </a:ext>
            </a:extLst>
          </p:cNvPr>
          <p:cNvSpPr txBox="1">
            <a:spLocks/>
          </p:cNvSpPr>
          <p:nvPr/>
        </p:nvSpPr>
        <p:spPr>
          <a:xfrm>
            <a:off x="1671275" y="-494421"/>
            <a:ext cx="10924649" cy="123444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all" spc="7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Young Professionals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77856A7D-9E60-2850-2B65-F07AC72CC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0F26FAD-5F14-01E5-213D-9657B7937D98}"/>
              </a:ext>
            </a:extLst>
          </p:cNvPr>
          <p:cNvSpPr txBox="1"/>
          <p:nvPr/>
        </p:nvSpPr>
        <p:spPr>
          <a:xfrm>
            <a:off x="8625544" y="848562"/>
            <a:ext cx="3204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Straight is the most frequently found orientation.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2857DB-6101-A8A8-13E8-9177A3DC5823}"/>
              </a:ext>
            </a:extLst>
          </p:cNvPr>
          <p:cNvSpPr txBox="1"/>
          <p:nvPr/>
        </p:nvSpPr>
        <p:spPr>
          <a:xfrm>
            <a:off x="8623111" y="1708323"/>
            <a:ext cx="3204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Profiles in the age groups 20-40 are most common, peaking between 25-40.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0124D4-3814-3AA2-DBB4-DAF8802D8D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072" y="740019"/>
            <a:ext cx="7629567" cy="43390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6C8797-AA86-F794-DB78-635EE50BC6DB}"/>
              </a:ext>
            </a:extLst>
          </p:cNvPr>
          <p:cNvSpPr txBox="1"/>
          <p:nvPr/>
        </p:nvSpPr>
        <p:spPr>
          <a:xfrm>
            <a:off x="8641335" y="2845656"/>
            <a:ext cx="3204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Amongst ‘Straight’ profiles, ratio of males to females is very high.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E7C507F-0111-49F1-8DC9-50FCD70F6E91}"/>
              </a:ext>
            </a:extLst>
          </p:cNvPr>
          <p:cNvSpPr txBox="1">
            <a:spLocks/>
          </p:cNvSpPr>
          <p:nvPr/>
        </p:nvSpPr>
        <p:spPr>
          <a:xfrm>
            <a:off x="404463" y="5550194"/>
            <a:ext cx="8160125" cy="105464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spc="750" dirty="0">
                <a:solidFill>
                  <a:schemeClr val="bg1"/>
                </a:solidFill>
              </a:rPr>
              <a:t>Persona#1 – Insights#2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38C84B-E9B9-EDEF-2AFB-430AEB16E575}"/>
              </a:ext>
            </a:extLst>
          </p:cNvPr>
          <p:cNvSpPr txBox="1"/>
          <p:nvPr/>
        </p:nvSpPr>
        <p:spPr>
          <a:xfrm>
            <a:off x="8644111" y="3963702"/>
            <a:ext cx="3204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Necessary to plan actions to make sure straight male profiles believe they have a potential match.</a:t>
            </a:r>
          </a:p>
        </p:txBody>
      </p:sp>
      <p:pic>
        <p:nvPicPr>
          <p:cNvPr id="26" name="Audio 25">
            <a:extLst>
              <a:ext uri="{FF2B5EF4-FFF2-40B4-BE49-F238E27FC236}">
                <a16:creationId xmlns:a16="http://schemas.microsoft.com/office/drawing/2014/main" id="{B33ED88E-0BA1-45CB-B793-33F6B9390E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30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088"/>
    </mc:Choice>
    <mc:Fallback xmlns="">
      <p:transition spd="slow" advTm="47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16B2D2-16DC-1A59-A5BD-585CBA107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739D37D-9F34-F617-F0B3-F9DF68271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148D606-FA06-4357-CC80-B417C38BD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E6738F7-7F72-3CCA-5730-170EB5F8C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284E8B8-5CBD-D317-506F-ED096C3113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B01800-EAD9-D45A-CCC5-3A669284A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388F94-609D-4ACC-C576-7770830E5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B662C89-1296-5443-8257-5CD95C14A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01251-A0B1-E05E-1CFE-899E5BCB2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1389E6-C847-4AD0-B56D-D205B2EAB1EE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E8C9273-44A2-559D-2622-4AA8CDDBE2A2}"/>
              </a:ext>
            </a:extLst>
          </p:cNvPr>
          <p:cNvSpPr txBox="1">
            <a:spLocks/>
          </p:cNvSpPr>
          <p:nvPr/>
        </p:nvSpPr>
        <p:spPr>
          <a:xfrm>
            <a:off x="1671275" y="-494421"/>
            <a:ext cx="10924649" cy="123444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all" spc="7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Free Spirits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C30F0780-6B23-BCFE-E8A4-62B543CA8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B7D956F-A585-430C-9F9D-8DC566E18062}"/>
              </a:ext>
            </a:extLst>
          </p:cNvPr>
          <p:cNvSpPr txBox="1"/>
          <p:nvPr/>
        </p:nvSpPr>
        <p:spPr>
          <a:xfrm>
            <a:off x="8438057" y="944178"/>
            <a:ext cx="3204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Among the Free Spirits, most user profiles indicated interest in social drinking.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ECEB7E5-7452-38DF-BA22-C7A9A23E5A8A}"/>
              </a:ext>
            </a:extLst>
          </p:cNvPr>
          <p:cNvSpPr txBox="1">
            <a:spLocks/>
          </p:cNvSpPr>
          <p:nvPr/>
        </p:nvSpPr>
        <p:spPr>
          <a:xfrm>
            <a:off x="404463" y="5550194"/>
            <a:ext cx="8160125" cy="105464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spc="750" dirty="0">
                <a:solidFill>
                  <a:schemeClr val="bg1"/>
                </a:solidFill>
              </a:rPr>
              <a:t>Persona#2 – Insights#1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ACACC0-F739-3C3F-52BA-B08D0242BDD1}"/>
              </a:ext>
            </a:extLst>
          </p:cNvPr>
          <p:cNvSpPr txBox="1"/>
          <p:nvPr/>
        </p:nvSpPr>
        <p:spPr>
          <a:xfrm>
            <a:off x="8465133" y="2308488"/>
            <a:ext cx="32045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FREE SPIRITS are profiles with (single, no kid and no pet) with </a:t>
            </a:r>
            <a:r>
              <a:rPr lang="en-US" dirty="0">
                <a:solidFill>
                  <a:prstClr val="black"/>
                </a:solidFill>
                <a:latin typeface="Avenir Next LT Pro Light"/>
              </a:rPr>
              <a:t>relatively less time commitments,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by extension, marketing  should target to profit for their “time”  and/or “availability” for social events 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B86FCD-9460-B80D-E62A-DBECDC9B2D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12" y="807006"/>
            <a:ext cx="4267262" cy="4329106"/>
          </a:xfrm>
          <a:prstGeom prst="rect">
            <a:avLst/>
          </a:prstGeom>
        </p:spPr>
      </p:pic>
      <p:pic>
        <p:nvPicPr>
          <p:cNvPr id="22" name="Audio 21">
            <a:extLst>
              <a:ext uri="{FF2B5EF4-FFF2-40B4-BE49-F238E27FC236}">
                <a16:creationId xmlns:a16="http://schemas.microsoft.com/office/drawing/2014/main" id="{7A685104-26AB-3327-E225-88801FEC84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84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20"/>
    </mc:Choice>
    <mc:Fallback xmlns="">
      <p:transition spd="slow" advTm="42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75E5DE-9C27-4907-1F31-C1DD5087E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B128FCE-43FA-F6AC-C22C-D3B820353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C4D0B8-ABEB-2DDB-9AEA-00F9B82D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C97A6CF-9253-1EA1-AB69-26C6673A4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A22317-F117-68FD-CA45-31B8079CE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E341047-CAEA-A59D-0418-9223095B1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BE3C337-88A9-5BF2-26BB-D465F805A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154F84-CD1C-894C-96BB-2F875174F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CE57E-AD90-DA1C-1B26-3851B7C7E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1389E6-C847-4AD0-B56D-D205B2EAB1EE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964ECE0-56F7-927D-17A0-DE8325F86E7A}"/>
              </a:ext>
            </a:extLst>
          </p:cNvPr>
          <p:cNvSpPr txBox="1">
            <a:spLocks/>
          </p:cNvSpPr>
          <p:nvPr/>
        </p:nvSpPr>
        <p:spPr>
          <a:xfrm>
            <a:off x="1671275" y="-494421"/>
            <a:ext cx="10924649" cy="123444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all" spc="7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Free Spirits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78A5ECCC-0745-A475-F481-BC016E5DA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26FDF7A-B589-5E9C-1C8A-2C59125D20A8}"/>
              </a:ext>
            </a:extLst>
          </p:cNvPr>
          <p:cNvSpPr txBox="1"/>
          <p:nvPr/>
        </p:nvSpPr>
        <p:spPr>
          <a:xfrm>
            <a:off x="8459243" y="990459"/>
            <a:ext cx="3204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black"/>
                </a:solidFill>
                <a:latin typeface="Avenir Next LT Pro Light"/>
              </a:rPr>
              <a:t>On global map, overwhelming majority profiles in USA among all countries.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18D7446-35C7-969A-AC9B-CB16F9037C48}"/>
              </a:ext>
            </a:extLst>
          </p:cNvPr>
          <p:cNvSpPr txBox="1">
            <a:spLocks/>
          </p:cNvSpPr>
          <p:nvPr/>
        </p:nvSpPr>
        <p:spPr>
          <a:xfrm>
            <a:off x="404463" y="5550194"/>
            <a:ext cx="8160125" cy="105464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all" spc="7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Persona#2 – Insights#2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F00404-5F6B-EF56-80F9-21B2765671E5}"/>
              </a:ext>
            </a:extLst>
          </p:cNvPr>
          <p:cNvSpPr txBox="1"/>
          <p:nvPr/>
        </p:nvSpPr>
        <p:spPr>
          <a:xfrm>
            <a:off x="8452517" y="2190788"/>
            <a:ext cx="3204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On USA Map, majority user profile concentration is  on west coast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25F9F9-CA32-B968-1779-B27DF0043B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858" y="3347408"/>
            <a:ext cx="3668480" cy="1821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82CA3D-3583-1775-1CCE-11A039A2C1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212" y="751804"/>
            <a:ext cx="3481911" cy="25519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0D92D6-DBA9-5E30-9619-445C31BA67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4979" y="776769"/>
            <a:ext cx="3716790" cy="41521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54F8E9A-98C2-B94A-47D0-028C951E91C1}"/>
              </a:ext>
            </a:extLst>
          </p:cNvPr>
          <p:cNvSpPr txBox="1"/>
          <p:nvPr/>
        </p:nvSpPr>
        <p:spPr>
          <a:xfrm>
            <a:off x="8459243" y="3200498"/>
            <a:ext cx="3204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Zooming in to the SF bay area, we can further see hot spots of areas where user profiles are located.</a:t>
            </a:r>
          </a:p>
        </p:txBody>
      </p:sp>
      <p:pic>
        <p:nvPicPr>
          <p:cNvPr id="22" name="Audio 21">
            <a:extLst>
              <a:ext uri="{FF2B5EF4-FFF2-40B4-BE49-F238E27FC236}">
                <a16:creationId xmlns:a16="http://schemas.microsoft.com/office/drawing/2014/main" id="{6E762D5B-F39A-C8D7-8AA1-0B336F2FBC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8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34"/>
    </mc:Choice>
    <mc:Fallback xmlns="">
      <p:transition spd="slow" advTm="27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87BC9F-C9A1-5444-19FA-33CC0A5CD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103798A-4772-7E05-3121-F24048947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9DABBA-9365-C86E-4E3B-05A0BEB27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2784FFD-6748-3439-7581-D672C970C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FF9E21E-DE82-FF97-AECA-B3F29A534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3E22A85-9BF0-51A0-5BED-CDAF79377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E0C3E3B-AFFF-0E19-7A91-2C29D6522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4E8C775-B250-7254-D4C0-580CEB747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655A9-0D1D-1934-16AB-D6EFEE552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1389E6-C847-4AD0-B56D-D205B2EAB1EE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5A26A70-290F-B3DE-59A8-B3D3914A243F}"/>
              </a:ext>
            </a:extLst>
          </p:cNvPr>
          <p:cNvSpPr txBox="1">
            <a:spLocks/>
          </p:cNvSpPr>
          <p:nvPr/>
        </p:nvSpPr>
        <p:spPr>
          <a:xfrm>
            <a:off x="1671275" y="-494421"/>
            <a:ext cx="10924649" cy="123444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all" spc="7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Pet Lovers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07F8DF6B-F268-D186-22A3-0A07B12F2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21E9597-78CC-D59E-1A21-60E2D8277659}"/>
              </a:ext>
            </a:extLst>
          </p:cNvPr>
          <p:cNvSpPr txBox="1"/>
          <p:nvPr/>
        </p:nvSpPr>
        <p:spPr>
          <a:xfrm>
            <a:off x="9018761" y="2418583"/>
            <a:ext cx="2803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There are more users who dislike a cat than there are users who like a cat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5440333-8EE9-B932-3A53-2A24ED943030}"/>
              </a:ext>
            </a:extLst>
          </p:cNvPr>
          <p:cNvSpPr txBox="1">
            <a:spLocks/>
          </p:cNvSpPr>
          <p:nvPr/>
        </p:nvSpPr>
        <p:spPr>
          <a:xfrm>
            <a:off x="404463" y="5550194"/>
            <a:ext cx="8160125" cy="105464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all" spc="7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Persona#4 – Insights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CDFFA0-2DC9-0ED8-3EC8-A3366CE37B7D}"/>
              </a:ext>
            </a:extLst>
          </p:cNvPr>
          <p:cNvSpPr txBox="1"/>
          <p:nvPr/>
        </p:nvSpPr>
        <p:spPr>
          <a:xfrm>
            <a:off x="9018761" y="1123047"/>
            <a:ext cx="29109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Among Pet Lovers, there are more user profiles who like/own a dog (than a cat)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CBB20D-D881-A156-C694-526977D20C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27" y="1014431"/>
            <a:ext cx="4565290" cy="41834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8DB037-E623-7C3E-8338-02D1EAEBDD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9544" y="914143"/>
            <a:ext cx="4192090" cy="41834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DC5432-7EE5-36DC-9C86-DA521D541BF4}"/>
              </a:ext>
            </a:extLst>
          </p:cNvPr>
          <p:cNvSpPr txBox="1"/>
          <p:nvPr/>
        </p:nvSpPr>
        <p:spPr>
          <a:xfrm>
            <a:off x="9018761" y="3795070"/>
            <a:ext cx="2803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There are more users who like a dog than those who dislike a dog</a:t>
            </a:r>
          </a:p>
        </p:txBody>
      </p:sp>
      <p:pic>
        <p:nvPicPr>
          <p:cNvPr id="13" name="Audio 12">
            <a:extLst>
              <a:ext uri="{FF2B5EF4-FFF2-40B4-BE49-F238E27FC236}">
                <a16:creationId xmlns:a16="http://schemas.microsoft.com/office/drawing/2014/main" id="{5E71A5B6-6209-905B-6CFC-83F6A1A133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9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351"/>
    </mc:Choice>
    <mc:Fallback xmlns="">
      <p:transition spd="slow" advTm="72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26847D-C7F4-9EFE-4B1A-BDB7D1A5F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D4B21EB-2C33-9285-23B4-931B612A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CD18E2-E430-4980-C641-ABCD77F07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591DA2C-479C-90FF-85EC-1D50DF04F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535204-E26A-0A50-65E6-A0010B417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C717D3-5487-D95C-F091-30797B525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1F8CA8-8E57-940C-D03C-7D05285CD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E0D08D5-8326-FBBD-3A97-43EDFE741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DE594-C247-6948-9F0F-97E5C8BBD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1389E6-C847-4AD0-B56D-D205B2EAB1EE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8853FAE-9030-B573-EC07-38E13DB932E0}"/>
              </a:ext>
            </a:extLst>
          </p:cNvPr>
          <p:cNvSpPr txBox="1">
            <a:spLocks/>
          </p:cNvSpPr>
          <p:nvPr/>
        </p:nvSpPr>
        <p:spPr>
          <a:xfrm>
            <a:off x="1671275" y="-494421"/>
            <a:ext cx="10924649" cy="123444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all" spc="7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Students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8BF04070-DAEA-BF17-05D6-2B313224F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E98A77-1C80-BC03-38A9-842F1512782A}"/>
              </a:ext>
            </a:extLst>
          </p:cNvPr>
          <p:cNvSpPr txBox="1"/>
          <p:nvPr/>
        </p:nvSpPr>
        <p:spPr>
          <a:xfrm>
            <a:off x="4432775" y="4506209"/>
            <a:ext cx="3402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Most Students don’t care about diet preferences.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77545F0-1A61-105B-091C-C9F8677A2897}"/>
              </a:ext>
            </a:extLst>
          </p:cNvPr>
          <p:cNvSpPr txBox="1">
            <a:spLocks/>
          </p:cNvSpPr>
          <p:nvPr/>
        </p:nvSpPr>
        <p:spPr>
          <a:xfrm>
            <a:off x="404463" y="5550194"/>
            <a:ext cx="8160125" cy="105464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all" spc="7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Persona#3 – Insights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FF378A-58AF-46BF-D2AC-0A2CEA10B290}"/>
              </a:ext>
            </a:extLst>
          </p:cNvPr>
          <p:cNvSpPr txBox="1"/>
          <p:nvPr/>
        </p:nvSpPr>
        <p:spPr>
          <a:xfrm>
            <a:off x="286476" y="4526667"/>
            <a:ext cx="3839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Most Students don’t have no income or low income.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6141FF-B825-E9DC-36B7-79D3E4D106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820" y="905437"/>
            <a:ext cx="3635826" cy="36208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F43DFDD-723C-28AC-D624-5CA10A0C81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5623" y="1099233"/>
            <a:ext cx="3402696" cy="3388665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0003F33-462F-FB71-7286-B7F31C8DA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2641072"/>
              </p:ext>
            </p:extLst>
          </p:nvPr>
        </p:nvGraphicFramePr>
        <p:xfrm>
          <a:off x="8367356" y="1590624"/>
          <a:ext cx="320287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9263">
                  <a:extLst>
                    <a:ext uri="{9D8B030D-6E8A-4147-A177-3AD203B41FA5}">
                      <a16:colId xmlns:a16="http://schemas.microsoft.com/office/drawing/2014/main" val="1360030925"/>
                    </a:ext>
                  </a:extLst>
                </a:gridCol>
                <a:gridCol w="863609">
                  <a:extLst>
                    <a:ext uri="{9D8B030D-6E8A-4147-A177-3AD203B41FA5}">
                      <a16:colId xmlns:a16="http://schemas.microsoft.com/office/drawing/2014/main" val="196332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175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Berkeley, 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1,368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226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Hayward, CA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650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Oakland, CA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1,226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062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San Francisco, CA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4,361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385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Stanford, CA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42180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B34EC47-BBFC-1F2A-041B-8982C43A51B4}"/>
              </a:ext>
            </a:extLst>
          </p:cNvPr>
          <p:cNvSpPr txBox="1"/>
          <p:nvPr/>
        </p:nvSpPr>
        <p:spPr>
          <a:xfrm>
            <a:off x="8367356" y="4475204"/>
            <a:ext cx="3402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solidFill>
                  <a:prstClr val="black"/>
                </a:solidFill>
                <a:latin typeface="Avenir Next LT Pro Light"/>
              </a:rPr>
              <a:t>Top 5 locations with student profiles.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pic>
        <p:nvPicPr>
          <p:cNvPr id="22" name="Audio 21">
            <a:extLst>
              <a:ext uri="{FF2B5EF4-FFF2-40B4-BE49-F238E27FC236}">
                <a16:creationId xmlns:a16="http://schemas.microsoft.com/office/drawing/2014/main" id="{4EA6239E-AFEA-3584-CCE2-17ADD6BDC9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33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88"/>
    </mc:Choice>
    <mc:Fallback xmlns="">
      <p:transition spd="slow" advTm="40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BA658-E676-AD88-DD25-2C15C78CC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4949" y="548640"/>
            <a:ext cx="8232701" cy="3651513"/>
          </a:xfrm>
        </p:spPr>
        <p:txBody>
          <a:bodyPr>
            <a:normAutofit/>
          </a:bodyPr>
          <a:lstStyle/>
          <a:p>
            <a:r>
              <a:rPr lang="en-US" b="0" dirty="0"/>
              <a:t>Actionable Insights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E9552-2B75-73C0-1BD0-A160A7C39D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34859" y="4200153"/>
            <a:ext cx="5486400" cy="1855893"/>
          </a:xfrm>
        </p:spPr>
        <p:txBody>
          <a:bodyPr/>
          <a:lstStyle/>
          <a:p>
            <a:r>
              <a:rPr lang="en-US" dirty="0"/>
              <a:t>From Data Visualizations</a:t>
            </a:r>
          </a:p>
          <a:p>
            <a:endParaRPr lang="en-US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9C757EC4-141D-46AA-24C5-223B8EB92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Audio 8">
            <a:extLst>
              <a:ext uri="{FF2B5EF4-FFF2-40B4-BE49-F238E27FC236}">
                <a16:creationId xmlns:a16="http://schemas.microsoft.com/office/drawing/2014/main" id="{A89FD3B7-20B6-6F1C-2382-3C74FDD915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22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7"/>
    </mc:Choice>
    <mc:Fallback xmlns="">
      <p:transition spd="slow" advTm="6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BB02F283-AD3D-43EB-8EB3-EEABE7B68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7267ACD-C9FA-48F7-BA90-C05046F4E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3E17AA8-C417-4F74-9F1B-EAD82A19B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79F9CB9-0076-49F5-845A-C97CCFC16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567348B-D4F9-4978-8FB4-D4031CD13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125386-C73F-D050-7660-F21B9A1A8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69" y="5553718"/>
            <a:ext cx="9226708" cy="1054645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3200" spc="750" dirty="0">
                <a:solidFill>
                  <a:schemeClr val="bg1"/>
                </a:solidFill>
              </a:rPr>
              <a:t>Takeaways &amp; Strategy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26DF8-8A22-13D8-C899-87898E784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9A857F5-96C8-461D-A78C-38E92FE1C522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7B0F84B4-5FB4-80BC-F33C-A80C994FC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726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5E2D75E9-9974-FFBB-B827-54EBA1671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181917"/>
              </p:ext>
            </p:extLst>
          </p:nvPr>
        </p:nvGraphicFramePr>
        <p:xfrm>
          <a:off x="1480037" y="581347"/>
          <a:ext cx="9558669" cy="466943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12111">
                  <a:extLst>
                    <a:ext uri="{9D8B030D-6E8A-4147-A177-3AD203B41FA5}">
                      <a16:colId xmlns:a16="http://schemas.microsoft.com/office/drawing/2014/main" val="4160084183"/>
                    </a:ext>
                  </a:extLst>
                </a:gridCol>
                <a:gridCol w="689662">
                  <a:extLst>
                    <a:ext uri="{9D8B030D-6E8A-4147-A177-3AD203B41FA5}">
                      <a16:colId xmlns:a16="http://schemas.microsoft.com/office/drawing/2014/main" val="1645085925"/>
                    </a:ext>
                  </a:extLst>
                </a:gridCol>
                <a:gridCol w="3344197">
                  <a:extLst>
                    <a:ext uri="{9D8B030D-6E8A-4147-A177-3AD203B41FA5}">
                      <a16:colId xmlns:a16="http://schemas.microsoft.com/office/drawing/2014/main" val="1262479016"/>
                    </a:ext>
                  </a:extLst>
                </a:gridCol>
                <a:gridCol w="4312699">
                  <a:extLst>
                    <a:ext uri="{9D8B030D-6E8A-4147-A177-3AD203B41FA5}">
                      <a16:colId xmlns:a16="http://schemas.microsoft.com/office/drawing/2014/main" val="2489469772"/>
                    </a:ext>
                  </a:extLst>
                </a:gridCol>
              </a:tblGrid>
              <a:tr h="5855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Persona</a:t>
                      </a:r>
                      <a:endParaRPr lang="en-US" sz="1400" b="1" i="0" u="none" strike="noStrike" cap="none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649" marB="93649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u="none" strike="noStrike" kern="1200" cap="none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Data Insights</a:t>
                      </a:r>
                      <a:endParaRPr lang="en-US" sz="1400" b="1" i="0" u="none" strike="noStrike" cap="none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649" marB="93649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Potential Strategies</a:t>
                      </a:r>
                      <a:endParaRPr lang="en-US" sz="1400" b="1" i="0" u="none" strike="noStrike" cap="none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649" marB="93649" anchor="ctr"/>
                </a:tc>
                <a:extLst>
                  <a:ext uri="{0D108BD9-81ED-4DB2-BD59-A6C34878D82A}">
                    <a16:rowId xmlns:a16="http://schemas.microsoft.com/office/drawing/2014/main" val="3290649509"/>
                  </a:ext>
                </a:extLst>
              </a:tr>
              <a:tr h="8745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Young Professionals</a:t>
                      </a:r>
                      <a:endParaRPr lang="en-US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38" marB="93649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15%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Most Male profiles are Fit, average and Athletic 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Most Female profiles are Curvy, average or Fit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Ratio of Male / female profiles is skewed</a:t>
                      </a:r>
                    </a:p>
                    <a:p>
                      <a:pPr marL="171450" indent="-171450" algn="ctr" fontAlgn="ctr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38" marB="93649" anchor="ctr"/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Target ads for complimentary products/Services: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For Men examples would be Protein shakes / athletic Sports Clubs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For Women examples would be gym/Yoga/Spa discounts</a:t>
                      </a:r>
                      <a:endParaRPr lang="en-US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38" marB="93649" anchor="ctr"/>
                </a:tc>
                <a:extLst>
                  <a:ext uri="{0D108BD9-81ED-4DB2-BD59-A6C34878D82A}">
                    <a16:rowId xmlns:a16="http://schemas.microsoft.com/office/drawing/2014/main" val="3726852863"/>
                  </a:ext>
                </a:extLst>
              </a:tr>
              <a:tr h="8447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Free spirits</a:t>
                      </a:r>
                      <a:endParaRPr lang="en-US" sz="12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38" marB="93649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56%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Most of them like to drink socially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users likely have Free time ; 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Several profiles geographically co-located.</a:t>
                      </a:r>
                      <a:endParaRPr lang="en-US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38" marB="93649" anchor="ctr"/>
                </a:tc>
                <a:tc>
                  <a:txBody>
                    <a:bodyPr/>
                    <a:lstStyle/>
                    <a:p>
                      <a:pPr marL="0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Expansion of user Base 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OKC may Sponsor Local Events and offer promotions to sign up new members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Incentivize referrals and new female signups for OKC</a:t>
                      </a:r>
                    </a:p>
                    <a:p>
                      <a:pPr marL="0" indent="0" algn="l" fontAlgn="ctr">
                        <a:buFont typeface="Arial" panose="020B0604020202020204" pitchFamily="34" charset="0"/>
                        <a:buNone/>
                      </a:pPr>
                      <a:endParaRPr lang="en-US" sz="1200" u="none" strike="noStrike" kern="1200" cap="none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en-US" sz="1200" u="none" strike="noStrike" kern="1200" cap="none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Retention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kern="1200" cap="none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OKC could offer a free drink for filling surveys to get further insights into customers opinions</a:t>
                      </a:r>
                    </a:p>
                  </a:txBody>
                  <a:tcPr marL="65554" marR="46825" marT="9338" marB="93649" anchor="ctr"/>
                </a:tc>
                <a:extLst>
                  <a:ext uri="{0D108BD9-81ED-4DB2-BD59-A6C34878D82A}">
                    <a16:rowId xmlns:a16="http://schemas.microsoft.com/office/drawing/2014/main" val="2730046511"/>
                  </a:ext>
                </a:extLst>
              </a:tr>
              <a:tr h="8488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Students</a:t>
                      </a:r>
                      <a:endParaRPr lang="en-US" sz="12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38" marB="93649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17%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Don’t Care what they eat </a:t>
                      </a: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Don’t have much disposable income</a:t>
                      </a:r>
                      <a:endParaRPr lang="en-US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5554" marR="46825" marT="9338" marB="93649" anchor="ctr"/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200" u="none" strike="noStrike" kern="1200" cap="none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Offer users discounts and mutually beneficial Loyalty programs at local fast-food restaurants (ex: offer Free nth meal for OKC user who eats at local fast-food chain)</a:t>
                      </a:r>
                    </a:p>
                  </a:txBody>
                  <a:tcPr marL="65554" marR="46825" marT="9338" marB="93649" anchor="ctr"/>
                </a:tc>
                <a:extLst>
                  <a:ext uri="{0D108BD9-81ED-4DB2-BD59-A6C34878D82A}">
                    <a16:rowId xmlns:a16="http://schemas.microsoft.com/office/drawing/2014/main" val="202022123"/>
                  </a:ext>
                </a:extLst>
              </a:tr>
              <a:tr h="2899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Pet Lovers</a:t>
                      </a:r>
                      <a:endParaRPr lang="en-US" sz="12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554" marR="46825" marT="9338" marB="93649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66%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kern="1200" cap="none" spc="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More users who like / have dog than users who dislike dogs or have a preference about cats</a:t>
                      </a:r>
                      <a:r>
                        <a:rPr lang="en-US" sz="1200" u="none" strike="noStrike" kern="1200" cap="none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65554" marR="46825" marT="9338" marB="93649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kern="1200" cap="none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 Ad-revenue by offering pet food subscription offers for OKC members</a:t>
                      </a:r>
                    </a:p>
                  </a:txBody>
                  <a:tcPr marL="65554" marR="46825" marT="9338" marB="93649" anchor="b"/>
                </a:tc>
                <a:extLst>
                  <a:ext uri="{0D108BD9-81ED-4DB2-BD59-A6C34878D82A}">
                    <a16:rowId xmlns:a16="http://schemas.microsoft.com/office/drawing/2014/main" val="3807114374"/>
                  </a:ext>
                </a:extLst>
              </a:tr>
            </a:tbl>
          </a:graphicData>
        </a:graphic>
      </p:graphicFrame>
      <p:pic>
        <p:nvPicPr>
          <p:cNvPr id="19" name="Audio 18">
            <a:extLst>
              <a:ext uri="{FF2B5EF4-FFF2-40B4-BE49-F238E27FC236}">
                <a16:creationId xmlns:a16="http://schemas.microsoft.com/office/drawing/2014/main" id="{2D46D3C0-62A2-1540-B384-8A78BA7BFD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10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076"/>
    </mc:Choice>
    <mc:Fallback xmlns="">
      <p:transition spd="slow" advTm="138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186F80-7215-47FB-657E-C8F2797A7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5" name="Rectangle 17454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57" name="Rectangle 17456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459" name="Rectangle 17458">
            <a:extLst>
              <a:ext uri="{FF2B5EF4-FFF2-40B4-BE49-F238E27FC236}">
                <a16:creationId xmlns:a16="http://schemas.microsoft.com/office/drawing/2014/main" id="{1EFD5358-E7E1-48E4-8AAF-72C5A5486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64777FC-99CE-D7D5-132F-9A5CD5126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457200"/>
            <a:ext cx="5764307" cy="1568824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C2304883-A247-1151-C58C-A464EDAEB52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71600" y="2305633"/>
            <a:ext cx="5764306" cy="3691259"/>
          </a:xfrm>
        </p:spPr>
        <p:txBody>
          <a:bodyPr vert="horz" lIns="0" tIns="0" rIns="0" bIns="0" rtlCol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Ohm Kundurthy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0">
              <a:buFont typeface="Arial" panose="020B0604020202020204" pitchFamily="34" charset="0"/>
              <a:buChar char="•"/>
            </a:pPr>
            <a:r>
              <a:rPr lang="en-US" sz="1600" dirty="0">
                <a:hlinkClick r:id="rId5"/>
              </a:rPr>
              <a:t>Click Here </a:t>
            </a:r>
            <a:r>
              <a:rPr lang="en-US" sz="1600" dirty="0"/>
              <a:t>for Video Presentation</a:t>
            </a:r>
          </a:p>
          <a:p>
            <a:pPr marL="0">
              <a:buFont typeface="Arial" panose="020B0604020202020204" pitchFamily="34" charset="0"/>
              <a:buChar char="•"/>
            </a:pPr>
            <a:r>
              <a:rPr lang="en-US" sz="1600" dirty="0"/>
              <a:t>Click Here for R Code that supports data analysis &amp; Visuals</a:t>
            </a:r>
          </a:p>
        </p:txBody>
      </p:sp>
      <p:pic>
        <p:nvPicPr>
          <p:cNvPr id="20" name="Picture Placeholder 19" descr="A close-up of a DJ playing music">
            <a:extLst>
              <a:ext uri="{FF2B5EF4-FFF2-40B4-BE49-F238E27FC236}">
                <a16:creationId xmlns:a16="http://schemas.microsoft.com/office/drawing/2014/main" id="{9668A41A-8DDF-D3FB-6B31-728C899D8E5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/>
          <a:srcRect t="15370" r="-1" b="10966"/>
          <a:stretch/>
        </p:blipFill>
        <p:spPr>
          <a:xfrm>
            <a:off x="8115299" y="-426"/>
            <a:ext cx="4076695" cy="31610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2BF4FC-2BC9-E0A1-C160-122E5151DAE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2734" r="-1" b="-1"/>
          <a:stretch/>
        </p:blipFill>
        <p:spPr>
          <a:xfrm>
            <a:off x="8115299" y="3161715"/>
            <a:ext cx="4076695" cy="3239084"/>
          </a:xfrm>
          <a:prstGeom prst="rect">
            <a:avLst/>
          </a:prstGeom>
        </p:spPr>
      </p:pic>
      <p:sp>
        <p:nvSpPr>
          <p:cNvPr id="17461" name="Rectangle 17460">
            <a:extLst>
              <a:ext uri="{FF2B5EF4-FFF2-40B4-BE49-F238E27FC236}">
                <a16:creationId xmlns:a16="http://schemas.microsoft.com/office/drawing/2014/main" id="{3EFEF205-91EC-45C0-B129-C4B7B770C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63" name="Rectangle 17462">
            <a:extLst>
              <a:ext uri="{FF2B5EF4-FFF2-40B4-BE49-F238E27FC236}">
                <a16:creationId xmlns:a16="http://schemas.microsoft.com/office/drawing/2014/main" id="{EDA2FAE8-3610-4EDB-85F1-C20BCF890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0799"/>
            <a:ext cx="4076696" cy="457202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1A628-6E9B-44AE-A7C9-B2E987849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1389E6-C847-4AD0-B56D-D205B2EAB1EE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3C823A01-5059-3047-1743-FFC8C49E8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D797E1-956F-7F85-8A2E-9126ED465B8A}"/>
              </a:ext>
            </a:extLst>
          </p:cNvPr>
          <p:cNvSpPr txBox="1"/>
          <p:nvPr/>
        </p:nvSpPr>
        <p:spPr>
          <a:xfrm>
            <a:off x="10302473" y="3242056"/>
            <a:ext cx="1568301" cy="280103"/>
          </a:xfrm>
          <a:prstGeom prst="rect">
            <a:avLst/>
          </a:prstGeom>
          <a:solidFill>
            <a:srgbClr val="20C2FC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8F7082-B485-B2B3-C72E-043FB113AA4B}"/>
              </a:ext>
            </a:extLst>
          </p:cNvPr>
          <p:cNvSpPr txBox="1"/>
          <p:nvPr/>
        </p:nvSpPr>
        <p:spPr>
          <a:xfrm>
            <a:off x="8115293" y="3569634"/>
            <a:ext cx="630122" cy="658056"/>
          </a:xfrm>
          <a:prstGeom prst="rect">
            <a:avLst/>
          </a:prstGeom>
          <a:solidFill>
            <a:srgbClr val="20C2FC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6" name="Audio 15">
            <a:extLst>
              <a:ext uri="{FF2B5EF4-FFF2-40B4-BE49-F238E27FC236}">
                <a16:creationId xmlns:a16="http://schemas.microsoft.com/office/drawing/2014/main" id="{ECDFE175-843D-E39C-FD7B-61BE677218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883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65"/>
    </mc:Choice>
    <mc:Fallback xmlns="">
      <p:transition spd="slow" advTm="14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6C86C-18B1-9DCD-7CED-E3932EBBE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5548C-6AE1-979F-8462-BC4197999AA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 Statement</a:t>
            </a:r>
          </a:p>
          <a:p>
            <a:r>
              <a:rPr lang="en-US" dirty="0"/>
              <a:t>Data Summary</a:t>
            </a:r>
          </a:p>
          <a:p>
            <a:r>
              <a:rPr lang="en-US" dirty="0"/>
              <a:t>Identification of Personas</a:t>
            </a:r>
          </a:p>
          <a:p>
            <a:r>
              <a:rPr lang="en-US" dirty="0"/>
              <a:t>Visualizations &amp; Profile Insights</a:t>
            </a:r>
          </a:p>
          <a:p>
            <a:r>
              <a:rPr lang="en-US" dirty="0"/>
              <a:t>Takeaways for Marketing Strategy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7126C-384F-56F2-D9A3-16840F27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857F5-96C8-461D-A78C-38E92FE1C52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7D4F981A-7BE1-C205-4AD4-9579FDC2B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Audio 11">
            <a:extLst>
              <a:ext uri="{FF2B5EF4-FFF2-40B4-BE49-F238E27FC236}">
                <a16:creationId xmlns:a16="http://schemas.microsoft.com/office/drawing/2014/main" id="{BC396EAB-C198-2013-B18F-0A3E6F1E26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2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25"/>
    </mc:Choice>
    <mc:Fallback xmlns="">
      <p:transition spd="slow" advTm="16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06654-0C52-B309-B287-DCD191AB2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54EF62-25FE-1502-341A-E039FF0E782F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sz="1800" dirty="0">
                <a:latin typeface="+mn-lt"/>
              </a:rPr>
              <a:t>OKCUPID’s Business Intelligence team is tasked with review of user profile data to identify and present actionable insights to head of marketing to help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Expansion of user base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User Retention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Identify opportunities for targeted marketing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Drive Revenue Growth </a:t>
            </a:r>
          </a:p>
          <a:p>
            <a:endParaRPr lang="en-US" sz="18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E0C6C8-BBF8-D6DB-5F26-A9F1C44B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28FDCBBF-66FD-6158-04A2-7655BC444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extLst>
              <a:ext uri="{FF2B5EF4-FFF2-40B4-BE49-F238E27FC236}">
                <a16:creationId xmlns:a16="http://schemas.microsoft.com/office/drawing/2014/main" id="{2757F755-6B7F-2DA8-5662-FA5D1C27E1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3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84"/>
    </mc:Choice>
    <mc:Fallback xmlns="">
      <p:transition spd="slow" advTm="27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F0D58-25AA-4771-41E5-144B064DE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461" y="548640"/>
            <a:ext cx="5884427" cy="3291840"/>
          </a:xfrm>
        </p:spPr>
        <p:txBody>
          <a:bodyPr/>
          <a:lstStyle/>
          <a:p>
            <a:r>
              <a:rPr lang="en-US" dirty="0"/>
              <a:t>Understanding Profile Data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307620-71A6-CEC9-7D58-42577EC6D9EC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43340" y="1393389"/>
            <a:ext cx="5029200" cy="379557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800" dirty="0">
                <a:latin typeface="+mn-lt"/>
              </a:rPr>
              <a:t>Several data files were provided to the BI team as part of the data mining project. </a:t>
            </a:r>
          </a:p>
          <a:p>
            <a:pPr>
              <a:lnSpc>
                <a:spcPct val="120000"/>
              </a:lnSpc>
            </a:pPr>
            <a:endParaRPr lang="en-US" sz="1800" dirty="0">
              <a:latin typeface="+mn-lt"/>
            </a:endParaRPr>
          </a:p>
          <a:p>
            <a:pPr>
              <a:lnSpc>
                <a:spcPct val="120000"/>
              </a:lnSpc>
            </a:pPr>
            <a:r>
              <a:rPr lang="en-US" sz="1800" dirty="0">
                <a:latin typeface="+mn-lt"/>
              </a:rPr>
              <a:t>Profiles is the most important file (anonymized) user profile details . </a:t>
            </a:r>
          </a:p>
          <a:p>
            <a:pPr>
              <a:lnSpc>
                <a:spcPct val="120000"/>
              </a:lnSpc>
            </a:pPr>
            <a:endParaRPr lang="en-US" sz="1800" dirty="0">
              <a:latin typeface="+mn-lt"/>
            </a:endParaRPr>
          </a:p>
          <a:p>
            <a:pPr>
              <a:lnSpc>
                <a:spcPct val="120000"/>
              </a:lnSpc>
            </a:pPr>
            <a:r>
              <a:rPr lang="en-US" sz="1800" dirty="0" err="1">
                <a:latin typeface="+mn-lt"/>
              </a:rPr>
              <a:t>latlon</a:t>
            </a:r>
            <a:r>
              <a:rPr lang="en-US" sz="1800" dirty="0">
                <a:latin typeface="+mn-lt"/>
              </a:rPr>
              <a:t> is a useful file to get the geographical information necessary to present profile info on a map.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D001CD-F36F-2601-8FDD-1BC823CA2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4A336833-85F2-ADF0-90EE-117496D4B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Audio 13">
            <a:extLst>
              <a:ext uri="{FF2B5EF4-FFF2-40B4-BE49-F238E27FC236}">
                <a16:creationId xmlns:a16="http://schemas.microsoft.com/office/drawing/2014/main" id="{B7252022-BDDA-4A2E-E433-6566926A31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97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50"/>
    </mc:Choice>
    <mc:Fallback xmlns="">
      <p:transition spd="slow" advTm="20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B02F283-AD3D-43EB-8EB3-EEABE7B68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267ACD-C9FA-48F7-BA90-C05046F4E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3E17AA8-C417-4F74-9F1B-EAD82A19B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79F9CB9-0076-49F5-845A-C97CCFC16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567348B-D4F9-4978-8FB4-D4031CD13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0835C-9A81-B565-FC09-817F40284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69" y="5553718"/>
            <a:ext cx="7203004" cy="1054645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3200" spc="750" dirty="0">
                <a:solidFill>
                  <a:schemeClr val="bg1"/>
                </a:solidFill>
              </a:rPr>
              <a:t>DATA SUMMARY#1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2F956A-742D-9F7D-86ED-88F8AA1F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01389E6-C847-4AD0-B56D-D205B2EAB1EE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AC75C388-8036-49DD-91DD-737A2D6D0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54C7666-2B99-DD6F-8421-52F7F92986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222265"/>
              </p:ext>
            </p:extLst>
          </p:nvPr>
        </p:nvGraphicFramePr>
        <p:xfrm>
          <a:off x="1600956" y="430090"/>
          <a:ext cx="8990088" cy="440765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50294">
                  <a:extLst>
                    <a:ext uri="{9D8B030D-6E8A-4147-A177-3AD203B41FA5}">
                      <a16:colId xmlns:a16="http://schemas.microsoft.com/office/drawing/2014/main" val="3004873749"/>
                    </a:ext>
                  </a:extLst>
                </a:gridCol>
                <a:gridCol w="1301452">
                  <a:extLst>
                    <a:ext uri="{9D8B030D-6E8A-4147-A177-3AD203B41FA5}">
                      <a16:colId xmlns:a16="http://schemas.microsoft.com/office/drawing/2014/main" val="1199027979"/>
                    </a:ext>
                  </a:extLst>
                </a:gridCol>
                <a:gridCol w="1222530">
                  <a:extLst>
                    <a:ext uri="{9D8B030D-6E8A-4147-A177-3AD203B41FA5}">
                      <a16:colId xmlns:a16="http://schemas.microsoft.com/office/drawing/2014/main" val="4203164761"/>
                    </a:ext>
                  </a:extLst>
                </a:gridCol>
                <a:gridCol w="1664092">
                  <a:extLst>
                    <a:ext uri="{9D8B030D-6E8A-4147-A177-3AD203B41FA5}">
                      <a16:colId xmlns:a16="http://schemas.microsoft.com/office/drawing/2014/main" val="4261037606"/>
                    </a:ext>
                  </a:extLst>
                </a:gridCol>
                <a:gridCol w="919004">
                  <a:extLst>
                    <a:ext uri="{9D8B030D-6E8A-4147-A177-3AD203B41FA5}">
                      <a16:colId xmlns:a16="http://schemas.microsoft.com/office/drawing/2014/main" val="2843785974"/>
                    </a:ext>
                  </a:extLst>
                </a:gridCol>
                <a:gridCol w="987656">
                  <a:extLst>
                    <a:ext uri="{9D8B030D-6E8A-4147-A177-3AD203B41FA5}">
                      <a16:colId xmlns:a16="http://schemas.microsoft.com/office/drawing/2014/main" val="293422161"/>
                    </a:ext>
                  </a:extLst>
                </a:gridCol>
                <a:gridCol w="1222530">
                  <a:extLst>
                    <a:ext uri="{9D8B030D-6E8A-4147-A177-3AD203B41FA5}">
                      <a16:colId xmlns:a16="http://schemas.microsoft.com/office/drawing/2014/main" val="2878977889"/>
                    </a:ext>
                  </a:extLst>
                </a:gridCol>
                <a:gridCol w="1222530">
                  <a:extLst>
                    <a:ext uri="{9D8B030D-6E8A-4147-A177-3AD203B41FA5}">
                      <a16:colId xmlns:a16="http://schemas.microsoft.com/office/drawing/2014/main" val="4291775601"/>
                    </a:ext>
                  </a:extLst>
                </a:gridCol>
              </a:tblGrid>
              <a:tr h="2319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#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Variable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n_missing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complete_rate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min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max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empty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n_unique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768374793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body_type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5296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0.912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360833398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diet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24395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0.593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1073850462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drinks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2985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0.95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3079375493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drugs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14080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0.765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1639646387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education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6628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0.889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33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3017930386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ethnicity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5680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0.905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217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2382930263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job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8198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0.863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33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234150778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last_online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30123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3495276375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location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35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1514152014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offspring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35561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0.407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122489427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orientation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1763090247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pets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19921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0.668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3430469397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religion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20226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0.663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2727682837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2308422597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sign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11056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0.816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39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48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478996330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smokes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5512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0.908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1176421961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speaks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0.999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107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7647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323429156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status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481" marR="9481" marT="9481" marB="0" anchor="b"/>
                </a:tc>
                <a:extLst>
                  <a:ext uri="{0D108BD9-81ED-4DB2-BD59-A6C34878D82A}">
                    <a16:rowId xmlns:a16="http://schemas.microsoft.com/office/drawing/2014/main" val="360770316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55A983C-75A4-79F5-CC66-29A745845589}"/>
              </a:ext>
            </a:extLst>
          </p:cNvPr>
          <p:cNvSpPr txBox="1"/>
          <p:nvPr/>
        </p:nvSpPr>
        <p:spPr>
          <a:xfrm>
            <a:off x="985830" y="4977184"/>
            <a:ext cx="88127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Ignoring the descriptive text columns that are hard to interpret and analyze using the traditional techniques reviewed so far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B63EA3-94B0-CDF5-B586-E36FA185BE62}"/>
              </a:ext>
            </a:extLst>
          </p:cNvPr>
          <p:cNvSpPr txBox="1"/>
          <p:nvPr/>
        </p:nvSpPr>
        <p:spPr>
          <a:xfrm>
            <a:off x="1762169" y="677"/>
            <a:ext cx="61084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Character Attributes</a:t>
            </a:r>
          </a:p>
        </p:txBody>
      </p:sp>
      <p:pic>
        <p:nvPicPr>
          <p:cNvPr id="25" name="Audio 24">
            <a:extLst>
              <a:ext uri="{FF2B5EF4-FFF2-40B4-BE49-F238E27FC236}">
                <a16:creationId xmlns:a16="http://schemas.microsoft.com/office/drawing/2014/main" id="{585730B0-C2CD-EB32-98AC-6C7576175D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15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62"/>
    </mc:Choice>
    <mc:Fallback xmlns="">
      <p:transition spd="slow" advTm="44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6444DB-2467-D041-0228-3E3E3010E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9721737-1EF4-AF4F-F1C8-C47A89A7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C5F9583-9D06-9EDA-F57F-0C3B45D16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7AE1631-3E85-ABCD-36FA-9925ADFA6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B956E86-FD83-2667-A6BF-F0FF35A533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CB32301-CA93-62BC-6C64-F4F5A1F16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70905F-B55B-DD18-2B07-A7DDAE221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D58BC1F-A573-96A6-1530-7A178A4CE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2888F-9F7C-294D-495C-E192A74CA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69" y="5553718"/>
            <a:ext cx="7203004" cy="1054645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3200" spc="750" dirty="0">
                <a:solidFill>
                  <a:schemeClr val="bg1"/>
                </a:solidFill>
              </a:rPr>
              <a:t>DATA SUMMARY#2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D27ABA-CBBD-4F2B-AC77-FBBA1607D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01389E6-C847-4AD0-B56D-D205B2EAB1EE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6F93CF5F-6E1C-73AB-6252-9B821487F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EE7C2C6-5612-4A24-D084-DD14354B0573}"/>
              </a:ext>
            </a:extLst>
          </p:cNvPr>
          <p:cNvSpPr txBox="1"/>
          <p:nvPr/>
        </p:nvSpPr>
        <p:spPr>
          <a:xfrm>
            <a:off x="1762169" y="677"/>
            <a:ext cx="61084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Numeric Attributes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A3BC8D0-7573-A5AA-35BA-6EE6536EA1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5746243"/>
              </p:ext>
            </p:extLst>
          </p:nvPr>
        </p:nvGraphicFramePr>
        <p:xfrm>
          <a:off x="1307116" y="1495026"/>
          <a:ext cx="8990087" cy="92792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19820">
                  <a:extLst>
                    <a:ext uri="{9D8B030D-6E8A-4147-A177-3AD203B41FA5}">
                      <a16:colId xmlns:a16="http://schemas.microsoft.com/office/drawing/2014/main" val="3004873749"/>
                    </a:ext>
                  </a:extLst>
                </a:gridCol>
                <a:gridCol w="924354">
                  <a:extLst>
                    <a:ext uri="{9D8B030D-6E8A-4147-A177-3AD203B41FA5}">
                      <a16:colId xmlns:a16="http://schemas.microsoft.com/office/drawing/2014/main" val="1199027979"/>
                    </a:ext>
                  </a:extLst>
                </a:gridCol>
                <a:gridCol w="868299">
                  <a:extLst>
                    <a:ext uri="{9D8B030D-6E8A-4147-A177-3AD203B41FA5}">
                      <a16:colId xmlns:a16="http://schemas.microsoft.com/office/drawing/2014/main" val="4203164761"/>
                    </a:ext>
                  </a:extLst>
                </a:gridCol>
                <a:gridCol w="1181917">
                  <a:extLst>
                    <a:ext uri="{9D8B030D-6E8A-4147-A177-3AD203B41FA5}">
                      <a16:colId xmlns:a16="http://schemas.microsoft.com/office/drawing/2014/main" val="4261037606"/>
                    </a:ext>
                  </a:extLst>
                </a:gridCol>
                <a:gridCol w="652721">
                  <a:extLst>
                    <a:ext uri="{9D8B030D-6E8A-4147-A177-3AD203B41FA5}">
                      <a16:colId xmlns:a16="http://schemas.microsoft.com/office/drawing/2014/main" val="2843785974"/>
                    </a:ext>
                  </a:extLst>
                </a:gridCol>
                <a:gridCol w="701481">
                  <a:extLst>
                    <a:ext uri="{9D8B030D-6E8A-4147-A177-3AD203B41FA5}">
                      <a16:colId xmlns:a16="http://schemas.microsoft.com/office/drawing/2014/main" val="293422161"/>
                    </a:ext>
                  </a:extLst>
                </a:gridCol>
                <a:gridCol w="868299">
                  <a:extLst>
                    <a:ext uri="{9D8B030D-6E8A-4147-A177-3AD203B41FA5}">
                      <a16:colId xmlns:a16="http://schemas.microsoft.com/office/drawing/2014/main" val="2878977889"/>
                    </a:ext>
                  </a:extLst>
                </a:gridCol>
                <a:gridCol w="868299">
                  <a:extLst>
                    <a:ext uri="{9D8B030D-6E8A-4147-A177-3AD203B41FA5}">
                      <a16:colId xmlns:a16="http://schemas.microsoft.com/office/drawing/2014/main" val="4291775601"/>
                    </a:ext>
                  </a:extLst>
                </a:gridCol>
                <a:gridCol w="868299">
                  <a:extLst>
                    <a:ext uri="{9D8B030D-6E8A-4147-A177-3AD203B41FA5}">
                      <a16:colId xmlns:a16="http://schemas.microsoft.com/office/drawing/2014/main" val="3011952103"/>
                    </a:ext>
                  </a:extLst>
                </a:gridCol>
                <a:gridCol w="868299">
                  <a:extLst>
                    <a:ext uri="{9D8B030D-6E8A-4147-A177-3AD203B41FA5}">
                      <a16:colId xmlns:a16="http://schemas.microsoft.com/office/drawing/2014/main" val="3154889843"/>
                    </a:ext>
                  </a:extLst>
                </a:gridCol>
                <a:gridCol w="868299">
                  <a:extLst>
                    <a:ext uri="{9D8B030D-6E8A-4147-A177-3AD203B41FA5}">
                      <a16:colId xmlns:a16="http://schemas.microsoft.com/office/drawing/2014/main" val="3427035990"/>
                    </a:ext>
                  </a:extLst>
                </a:gridCol>
              </a:tblGrid>
              <a:tr h="2319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#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Variable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n_missing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complete_rate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mean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p0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p25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p50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P75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p100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8374793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32.3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9.45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26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30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833398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height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68.3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3.99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66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68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71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3850462"/>
                  </a:ext>
                </a:extLst>
              </a:tr>
              <a:tr h="2319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income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48442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0.192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104395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201434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20000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20000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50000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100000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1000000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937549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72945E4-A630-5DF8-2B67-F65957A9A3D0}"/>
              </a:ext>
            </a:extLst>
          </p:cNvPr>
          <p:cNvSpPr txBox="1"/>
          <p:nvPr/>
        </p:nvSpPr>
        <p:spPr>
          <a:xfrm>
            <a:off x="1197461" y="2867367"/>
            <a:ext cx="61432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Better data completeness among the numeric fields compared to character data fields</a:t>
            </a:r>
          </a:p>
        </p:txBody>
      </p:sp>
      <p:pic>
        <p:nvPicPr>
          <p:cNvPr id="27" name="Audio 26">
            <a:extLst>
              <a:ext uri="{FF2B5EF4-FFF2-40B4-BE49-F238E27FC236}">
                <a16:creationId xmlns:a16="http://schemas.microsoft.com/office/drawing/2014/main" id="{9EF0929D-823B-53FE-69D8-0FC6BFAA29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24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02"/>
    </mc:Choice>
    <mc:Fallback xmlns="">
      <p:transition spd="slow" advTm="31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1D89C-9618-B2EB-EB94-00E6CF5F7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Persona’s</a:t>
            </a:r>
          </a:p>
        </p:txBody>
      </p:sp>
      <p:pic>
        <p:nvPicPr>
          <p:cNvPr id="16" name="Picture Placeholder 15" descr="A crowd of people at a concert">
            <a:extLst>
              <a:ext uri="{FF2B5EF4-FFF2-40B4-BE49-F238E27FC236}">
                <a16:creationId xmlns:a16="http://schemas.microsoft.com/office/drawing/2014/main" id="{B738B3C8-2472-9D7C-05F3-E321DB50B4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31283" r="31283"/>
          <a:stretch/>
        </p:blipFill>
        <p:spPr/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452A5010-FCDC-5892-35C4-13892B23E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Audio 8">
            <a:extLst>
              <a:ext uri="{FF2B5EF4-FFF2-40B4-BE49-F238E27FC236}">
                <a16:creationId xmlns:a16="http://schemas.microsoft.com/office/drawing/2014/main" id="{11DEC1CA-4C00-A008-7304-BDB4080421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14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06"/>
    </mc:Choice>
    <mc:Fallback xmlns="">
      <p:transition spd="slow" advTm="16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27C1F976-19D9-4B3A-5154-7A1274E08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1214" y="-784684"/>
            <a:ext cx="7126530" cy="1569368"/>
          </a:xfrm>
        </p:spPr>
        <p:txBody>
          <a:bodyPr/>
          <a:lstStyle/>
          <a:p>
            <a:r>
              <a:rPr lang="en-US" dirty="0"/>
              <a:t>Persona’s </a:t>
            </a:r>
          </a:p>
        </p:txBody>
      </p:sp>
      <p:pic>
        <p:nvPicPr>
          <p:cNvPr id="28" name="Picture Placeholder 27" descr="A close up of a dj mixer">
            <a:extLst>
              <a:ext uri="{FF2B5EF4-FFF2-40B4-BE49-F238E27FC236}">
                <a16:creationId xmlns:a16="http://schemas.microsoft.com/office/drawing/2014/main" id="{883BEC4E-FACA-49F1-8A18-5A235BD6E20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18" b="18"/>
          <a:stretch/>
        </p:blipFill>
        <p:spPr/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C746A096-1F10-75ED-9DB7-57ED932FACB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41214" y="1071378"/>
            <a:ext cx="7125906" cy="33909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After careful review of data 4 relatable persona’s were chosen for further analysis. 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See table below for details on the persona, the criteria applied on the profile data to associate with each persona</a:t>
            </a:r>
            <a:r>
              <a:rPr lang="en-US" dirty="0"/>
              <a:t>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A865451-9850-B9FC-5CD5-D14FD2784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A1D1F9B-B6D7-4D94-11C3-1DB1B1EEDB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109454"/>
              </p:ext>
            </p:extLst>
          </p:nvPr>
        </p:nvGraphicFramePr>
        <p:xfrm>
          <a:off x="4747935" y="2278032"/>
          <a:ext cx="6804837" cy="3262707"/>
        </p:xfrm>
        <a:graphic>
          <a:graphicData uri="http://schemas.openxmlformats.org/drawingml/2006/table">
            <a:tbl>
              <a:tblPr>
                <a:tableStyleId>{306799F8-075E-4A3A-A7F6-7FBC6576F1A4}</a:tableStyleId>
              </a:tblPr>
              <a:tblGrid>
                <a:gridCol w="1350335">
                  <a:extLst>
                    <a:ext uri="{9D8B030D-6E8A-4147-A177-3AD203B41FA5}">
                      <a16:colId xmlns:a16="http://schemas.microsoft.com/office/drawing/2014/main" val="987979445"/>
                    </a:ext>
                  </a:extLst>
                </a:gridCol>
                <a:gridCol w="2636875">
                  <a:extLst>
                    <a:ext uri="{9D8B030D-6E8A-4147-A177-3AD203B41FA5}">
                      <a16:colId xmlns:a16="http://schemas.microsoft.com/office/drawing/2014/main" val="427452057"/>
                    </a:ext>
                  </a:extLst>
                </a:gridCol>
                <a:gridCol w="893135">
                  <a:extLst>
                    <a:ext uri="{9D8B030D-6E8A-4147-A177-3AD203B41FA5}">
                      <a16:colId xmlns:a16="http://schemas.microsoft.com/office/drawing/2014/main" val="295128459"/>
                    </a:ext>
                  </a:extLst>
                </a:gridCol>
                <a:gridCol w="829339">
                  <a:extLst>
                    <a:ext uri="{9D8B030D-6E8A-4147-A177-3AD203B41FA5}">
                      <a16:colId xmlns:a16="http://schemas.microsoft.com/office/drawing/2014/main" val="3843454032"/>
                    </a:ext>
                  </a:extLst>
                </a:gridCol>
                <a:gridCol w="1095153">
                  <a:extLst>
                    <a:ext uri="{9D8B030D-6E8A-4147-A177-3AD203B41FA5}">
                      <a16:colId xmlns:a16="http://schemas.microsoft.com/office/drawing/2014/main" val="344678423"/>
                    </a:ext>
                  </a:extLst>
                </a:gridCol>
              </a:tblGrid>
              <a:tr h="6481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  <a:t>Persona</a:t>
                      </a:r>
                      <a:endParaRPr lang="en-US" sz="1200" b="1" i="0" u="none" strike="noStrike" dirty="0">
                        <a:solidFill>
                          <a:schemeClr val="accent4">
                            <a:lumMod val="7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  <a:t>Sample Selection Criteria</a:t>
                      </a:r>
                      <a:endParaRPr lang="en-US" sz="1200" b="1" i="0" u="none" strike="noStrike" dirty="0">
                        <a:solidFill>
                          <a:schemeClr val="accent4">
                            <a:lumMod val="7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  <a:t>Count of </a:t>
                      </a:r>
                      <a:br>
                        <a:rPr lang="en-US" sz="1200" b="1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</a:br>
                      <a:r>
                        <a:rPr lang="en-US" sz="1200" b="1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  <a:t>Profiles</a:t>
                      </a:r>
                      <a:endParaRPr lang="en-US" sz="1200" b="1" i="0" u="none" strike="noStrike" dirty="0">
                        <a:solidFill>
                          <a:schemeClr val="accent4">
                            <a:lumMod val="7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  <a:t>% of Total </a:t>
                      </a:r>
                      <a:br>
                        <a:rPr lang="en-US" sz="1200" b="1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</a:br>
                      <a:r>
                        <a:rPr lang="en-US" sz="1200" b="1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  <a:t>population</a:t>
                      </a:r>
                      <a:endParaRPr lang="en-US" sz="1200" b="1" i="0" u="none" strike="noStrike" dirty="0">
                        <a:solidFill>
                          <a:schemeClr val="accent4">
                            <a:lumMod val="7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  <a:t>Attributes  analyzed</a:t>
                      </a:r>
                      <a:endParaRPr lang="en-US" sz="1200" b="1" i="0" u="none" strike="noStrike" dirty="0">
                        <a:solidFill>
                          <a:schemeClr val="accent4">
                            <a:lumMod val="75000"/>
                          </a:schemeClr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50199328"/>
                  </a:ext>
                </a:extLst>
              </a:tr>
              <a:tr h="5602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Young Professionals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have a job, age &lt;=40 and earn an income greater than zero.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9069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15%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Body Type, Orientation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837036"/>
                  </a:ext>
                </a:extLst>
              </a:tr>
              <a:tr h="703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Free spirits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No offspring, No  pets and  'single'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33424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56%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Drinking,  Location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6699212"/>
                  </a:ext>
                </a:extLst>
              </a:tr>
              <a:tr h="7909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Students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Education has word "Working"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10465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17%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Diet,</a:t>
                      </a:r>
                      <a:br>
                        <a:rPr lang="en-US" sz="1200" u="none" strike="noStrike" dirty="0">
                          <a:effectLst/>
                        </a:rPr>
                      </a:br>
                      <a:r>
                        <a:rPr lang="en-US" sz="1200" u="none" strike="noStrike" dirty="0">
                          <a:effectLst/>
                        </a:rPr>
                        <a:t>Income,</a:t>
                      </a:r>
                      <a:br>
                        <a:rPr lang="en-US" sz="1200" u="none" strike="noStrike" dirty="0">
                          <a:effectLst/>
                        </a:rPr>
                      </a:br>
                      <a:r>
                        <a:rPr lang="en-US" sz="1200" u="none" strike="noStrike" dirty="0">
                          <a:effectLst/>
                        </a:rPr>
                        <a:t>Location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3684766"/>
                  </a:ext>
                </a:extLst>
              </a:tr>
              <a:tr h="5602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Pet Lovers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Likes cats/ Dogs or has cats or dogs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39633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66%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age, </a:t>
                      </a:r>
                    </a:p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Income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6228259"/>
                  </a:ext>
                </a:extLst>
              </a:tr>
            </a:tbl>
          </a:graphicData>
        </a:graphic>
      </p:graphicFrame>
      <p:pic>
        <p:nvPicPr>
          <p:cNvPr id="3" name="Picture 6">
            <a:extLst>
              <a:ext uri="{FF2B5EF4-FFF2-40B4-BE49-F238E27FC236}">
                <a16:creationId xmlns:a16="http://schemas.microsoft.com/office/drawing/2014/main" id="{9974DD9D-5A13-CC64-9991-15BD664A8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udio 12">
            <a:extLst>
              <a:ext uri="{FF2B5EF4-FFF2-40B4-BE49-F238E27FC236}">
                <a16:creationId xmlns:a16="http://schemas.microsoft.com/office/drawing/2014/main" id="{0096470E-CAE3-9EB0-46E4-8DEF352BAA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60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599"/>
    </mc:Choice>
    <mc:Fallback xmlns="">
      <p:transition spd="slow" advTm="47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A8AF5-09B8-C7DB-CEFA-6509CB985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70361-7949-4D39-BB3A-D658CCC2A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20" y="740019"/>
            <a:ext cx="10241280" cy="1439418"/>
          </a:xfrm>
        </p:spPr>
        <p:txBody>
          <a:bodyPr/>
          <a:lstStyle/>
          <a:p>
            <a:r>
              <a:rPr lang="en-US" dirty="0"/>
              <a:t>Overcoming Business Challenges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B975F-07F1-A2BB-E63E-B496DA38EC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through data insights</a:t>
            </a:r>
          </a:p>
        </p:txBody>
      </p:sp>
      <p:pic>
        <p:nvPicPr>
          <p:cNvPr id="5" name="Picture Placeholder 7" descr="A close-up of a record player">
            <a:extLst>
              <a:ext uri="{FF2B5EF4-FFF2-40B4-BE49-F238E27FC236}">
                <a16:creationId xmlns:a16="http://schemas.microsoft.com/office/drawing/2014/main" id="{F0A0F1B2-134A-903D-4AF2-1865E5D8339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" r="39"/>
          <a:stretch/>
        </p:blipFill>
        <p:spPr/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727EE683-16AD-0B98-28A4-22A5A7831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80038" cy="74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extLst>
              <a:ext uri="{FF2B5EF4-FFF2-40B4-BE49-F238E27FC236}">
                <a16:creationId xmlns:a16="http://schemas.microsoft.com/office/drawing/2014/main" id="{1CF4249F-B40B-38BB-28BD-33F78AED64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65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83"/>
    </mc:Choice>
    <mc:Fallback xmlns="">
      <p:transition spd="slow" advTm="9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020DDD3-DDF8-4D0B-9E2A-B5DEFDF01E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A7445E-EF73-4976-B9D7-E7A3C6566F8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A88D8A8-6649-44E8-BF8C-735A193CAF3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GradientRiseVTI</Template>
  <TotalTime>2888</TotalTime>
  <Words>1436</Words>
  <Application>Microsoft Macintosh PowerPoint</Application>
  <PresentationFormat>Widescreen</PresentationFormat>
  <Paragraphs>385</Paragraphs>
  <Slides>18</Slides>
  <Notes>17</Notes>
  <HiddenSlides>0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Aptos Narrow</vt:lpstr>
      <vt:lpstr>Arial</vt:lpstr>
      <vt:lpstr>Avenir Next LT Pro</vt:lpstr>
      <vt:lpstr>Avenir Next LT Pro Light</vt:lpstr>
      <vt:lpstr>Calibri</vt:lpstr>
      <vt:lpstr>GradientRiseVTI</vt:lpstr>
      <vt:lpstr>OKCUPID.COM   Data Mining Case I   Ohm Kundurthy</vt:lpstr>
      <vt:lpstr>agenda</vt:lpstr>
      <vt:lpstr>Problem Definition</vt:lpstr>
      <vt:lpstr>Understanding Profile Data</vt:lpstr>
      <vt:lpstr>DATA SUMMARY#1</vt:lpstr>
      <vt:lpstr>DATA SUMMARY#2</vt:lpstr>
      <vt:lpstr>Persona’s</vt:lpstr>
      <vt:lpstr>Persona’s </vt:lpstr>
      <vt:lpstr>Overcoming Business Challenges</vt:lpstr>
      <vt:lpstr>Persona#1 – Insights#1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Actionable Insights</vt:lpstr>
      <vt:lpstr>Takeaways &amp; Strategy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cp:lastModifiedBy>Naika LLC</cp:lastModifiedBy>
  <cp:revision>34</cp:revision>
  <dcterms:created xsi:type="dcterms:W3CDTF">2024-01-08T20:21:13Z</dcterms:created>
  <dcterms:modified xsi:type="dcterms:W3CDTF">2024-10-08T02:16:01Z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